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7" r:id="rId5"/>
    <p:sldId id="265" r:id="rId6"/>
    <p:sldId id="278" r:id="rId7"/>
    <p:sldId id="263" r:id="rId8"/>
    <p:sldId id="264" r:id="rId9"/>
    <p:sldId id="280" r:id="rId10"/>
    <p:sldId id="282" r:id="rId11"/>
    <p:sldId id="287" r:id="rId12"/>
    <p:sldId id="281" r:id="rId13"/>
    <p:sldId id="288" r:id="rId14"/>
    <p:sldId id="283" r:id="rId15"/>
    <p:sldId id="284" r:id="rId16"/>
    <p:sldId id="286" r:id="rId17"/>
    <p:sldId id="285" r:id="rId18"/>
    <p:sldId id="275" r:id="rId19"/>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000066"/>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704" autoAdjust="0"/>
  </p:normalViewPr>
  <p:slideViewPr>
    <p:cSldViewPr snapToGrid="0">
      <p:cViewPr varScale="1">
        <p:scale>
          <a:sx n="73" d="100"/>
          <a:sy n="73" d="100"/>
        </p:scale>
        <p:origin x="618" y="78"/>
      </p:cViewPr>
      <p:guideLst/>
    </p:cSldViewPr>
  </p:slideViewPr>
  <p:notesTextViewPr>
    <p:cViewPr>
      <p:scale>
        <a:sx n="1" d="1"/>
        <a:sy n="1" d="1"/>
      </p:scale>
      <p:origin x="0" y="0"/>
    </p:cViewPr>
  </p:notesTextViewPr>
  <p:notesViewPr>
    <p:cSldViewPr snapToGrid="0" showGuides="1">
      <p:cViewPr varScale="1">
        <p:scale>
          <a:sx n="90" d="100"/>
          <a:sy n="90" d="100"/>
        </p:scale>
        <p:origin x="377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BCED757-A948-4081-AB11-AB269DFC0831}" type="datetime1">
              <a:rPr lang="el-GR" smtClean="0"/>
              <a:t>25/10/2019</a:t>
            </a:fld>
            <a:endParaRPr lang="el-GR"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dirty="0"/>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E286890-466E-41CD-A28A-B1EBDF22CA33}" type="slidenum">
              <a:rPr lang="el-GR" smtClean="0"/>
              <a:t>‹#›</a:t>
            </a:fld>
            <a:endParaRPr lang="el-GR"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4BECAF-C8A1-4268-997D-08FCD315F556}" type="datetime1">
              <a:rPr lang="el-GR" noProof="0" smtClean="0"/>
              <a:t>25/10/2019</a:t>
            </a:fld>
            <a:endParaRPr lang="el-GR" noProof="0"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dirty="0"/>
              <a:t>Επεξεργασία 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27CD11A-EED3-40CE-98A3-28FEE84867B3}" type="slidenum">
              <a:rPr lang="el-GR" noProof="0" smtClean="0"/>
              <a:t>‹#›</a:t>
            </a:fld>
            <a:endParaRPr lang="el-GR" noProof="0" dirty="0"/>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dirty="0"/>
          </a:p>
        </p:txBody>
      </p:sp>
      <p:sp>
        <p:nvSpPr>
          <p:cNvPr id="4" name="Θέση αριθμού διαφάνειας 3"/>
          <p:cNvSpPr>
            <a:spLocks noGrp="1"/>
          </p:cNvSpPr>
          <p:nvPr>
            <p:ph type="sldNum" sz="quarter" idx="10"/>
          </p:nvPr>
        </p:nvSpPr>
        <p:spPr/>
        <p:txBody>
          <a:bodyPr rtlCol="0"/>
          <a:lstStyle/>
          <a:p>
            <a:pPr rtl="0"/>
            <a:fld id="{927CD11A-EED3-40CE-98A3-28FEE84867B3}" type="slidenum">
              <a:rPr lang="el-GR" smtClean="0"/>
              <a:t>1</a:t>
            </a:fld>
            <a:endParaRPr lang="el-GR" dirty="0"/>
          </a:p>
        </p:txBody>
      </p:sp>
    </p:spTree>
    <p:extLst>
      <p:ext uri="{BB962C8B-B14F-4D97-AF65-F5344CB8AC3E}">
        <p14:creationId xmlns:p14="http://schemas.microsoft.com/office/powerpoint/2010/main" val="24911602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041400"/>
            <a:ext cx="9144000" cy="2387600"/>
          </a:xfrm>
        </p:spPr>
        <p:txBody>
          <a:bodyPr rtlCol="0" anchor="b"/>
          <a:lstStyle>
            <a:lvl1pPr algn="ctr">
              <a:lnSpc>
                <a:spcPct val="80000"/>
              </a:lnSpc>
              <a:defRPr sz="6000">
                <a:solidFill>
                  <a:schemeClr val="tx2">
                    <a:lumMod val="20000"/>
                    <a:lumOff val="80000"/>
                  </a:schemeClr>
                </a:solidFill>
              </a:defRPr>
            </a:lvl1pPr>
          </a:lstStyle>
          <a:p>
            <a:pPr rtl="0"/>
            <a:r>
              <a:rPr lang="el-GR" noProof="0" smtClean="0"/>
              <a:t>Στυλ κύριου τίτλου</a:t>
            </a:r>
            <a:endParaRPr lang="el-GR" noProof="0" dirty="0"/>
          </a:p>
        </p:txBody>
      </p:sp>
      <p:sp>
        <p:nvSpPr>
          <p:cNvPr id="3" name="Υπότιτλος 2"/>
          <p:cNvSpPr>
            <a:spLocks noGrp="1"/>
          </p:cNvSpPr>
          <p:nvPr>
            <p:ph type="subTitle" idx="1"/>
          </p:nvPr>
        </p:nvSpPr>
        <p:spPr>
          <a:xfrm>
            <a:off x="1524000" y="3602038"/>
            <a:ext cx="9144000" cy="1655762"/>
          </a:xfrm>
        </p:spPr>
        <p:txBody>
          <a:bodyPr rtlCol="0"/>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noProof="0" smtClean="0"/>
              <a:t>Κάντε κλικ για να επεξεργαστείτε τον υπότιτλο του υποδείγματος</a:t>
            </a:r>
            <a:endParaRPr lang="el-GR" noProof="0" dirty="0"/>
          </a:p>
        </p:txBody>
      </p:sp>
      <p:sp>
        <p:nvSpPr>
          <p:cNvPr id="4" name="Θέση ημερομηνίας 3"/>
          <p:cNvSpPr>
            <a:spLocks noGrp="1"/>
          </p:cNvSpPr>
          <p:nvPr>
            <p:ph type="dt" sz="half" idx="10"/>
          </p:nvPr>
        </p:nvSpPr>
        <p:spPr/>
        <p:txBody>
          <a:bodyPr rtlCol="0"/>
          <a:lstStyle/>
          <a:p>
            <a:pPr rtl="0"/>
            <a:fld id="{0F2FBDCE-B00D-47A9-A1F7-9E032CB7F0FD}" type="datetime1">
              <a:rPr lang="el-GR" noProof="0" smtClean="0"/>
              <a:t>25/10/2019</a:t>
            </a:fld>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E5B29C50-D6F1-4DB6-9B68-F4CD3996E9CF}" type="slidenum">
              <a:rPr lang="el-GR" noProof="0" smtClean="0"/>
              <a:t>‹#›</a:t>
            </a:fld>
            <a:endParaRPr lang="el-GR" noProof="0" dirty="0"/>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a:t>Κάντε κλικ για να επεξεργαστείτε το Στυλ κύριου τίτλου</a:t>
            </a:r>
          </a:p>
        </p:txBody>
      </p:sp>
      <p:sp>
        <p:nvSpPr>
          <p:cNvPr id="3" name="Θέση κατακόρυφου κειμένου 2"/>
          <p:cNvSpPr>
            <a:spLocks noGrp="1"/>
          </p:cNvSpPr>
          <p:nvPr>
            <p:ph type="body" orient="vert" idx="1"/>
          </p:nvPr>
        </p:nvSpPr>
        <p:spPr/>
        <p:txBody>
          <a:bodyPr vert="eaVert" rtlCol="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noProof="0" dirty="0"/>
          </a:p>
        </p:txBody>
      </p:sp>
      <p:sp>
        <p:nvSpPr>
          <p:cNvPr id="4" name="Θέση ημερομηνίας 3"/>
          <p:cNvSpPr>
            <a:spLocks noGrp="1"/>
          </p:cNvSpPr>
          <p:nvPr>
            <p:ph type="dt" sz="half" idx="10"/>
          </p:nvPr>
        </p:nvSpPr>
        <p:spPr/>
        <p:txBody>
          <a:bodyPr rtlCol="0"/>
          <a:lstStyle/>
          <a:p>
            <a:pPr rtl="0"/>
            <a:fld id="{1E154D89-3E4E-4CF7-A710-422A7FA27CAD}" type="datetime1">
              <a:rPr lang="el-GR" noProof="0" smtClean="0"/>
              <a:t>25/10/2019</a:t>
            </a:fld>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E5B29C50-D6F1-4DB6-9B68-F4CD3996E9CF}" type="slidenum">
              <a:rPr lang="el-GR" noProof="0" smtClean="0"/>
              <a:t>‹#›</a:t>
            </a:fld>
            <a:endParaRPr lang="el-GR" noProof="0" dirty="0"/>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8724900" y="691661"/>
            <a:ext cx="2628900" cy="4909039"/>
          </a:xfrm>
        </p:spPr>
        <p:txBody>
          <a:bodyPr vert="eaVert" rtlCol="0"/>
          <a:lstStyle>
            <a:lvl1pPr rtl="0">
              <a:defRPr/>
            </a:lvl1pPr>
          </a:lstStyle>
          <a:p>
            <a:pPr rtl="0"/>
            <a:r>
              <a:rPr lang="el-GR" noProof="0" dirty="0"/>
              <a:t>Κάντε κλικ για να επεξεργαστείτε το Στυλ κύριου τίτλου</a:t>
            </a:r>
          </a:p>
        </p:txBody>
      </p:sp>
      <p:sp>
        <p:nvSpPr>
          <p:cNvPr id="3" name="Θέση κατακόρυφου κειμένου 2"/>
          <p:cNvSpPr>
            <a:spLocks noGrp="1"/>
          </p:cNvSpPr>
          <p:nvPr>
            <p:ph type="body" orient="vert" idx="1"/>
          </p:nvPr>
        </p:nvSpPr>
        <p:spPr>
          <a:xfrm>
            <a:off x="838200" y="691661"/>
            <a:ext cx="7734300" cy="4909039"/>
          </a:xfrm>
        </p:spPr>
        <p:txBody>
          <a:bodyPr vert="eaVert" rtlCol="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noProof="0" dirty="0"/>
          </a:p>
        </p:txBody>
      </p:sp>
      <p:sp>
        <p:nvSpPr>
          <p:cNvPr id="4" name="Θέση ημερομηνίας 3"/>
          <p:cNvSpPr>
            <a:spLocks noGrp="1"/>
          </p:cNvSpPr>
          <p:nvPr>
            <p:ph type="dt" sz="half" idx="10"/>
          </p:nvPr>
        </p:nvSpPr>
        <p:spPr/>
        <p:txBody>
          <a:bodyPr rtlCol="0"/>
          <a:lstStyle/>
          <a:p>
            <a:pPr rtl="0"/>
            <a:fld id="{A6821441-7EEA-4879-9BF4-66B202B2666D}" type="datetime1">
              <a:rPr lang="el-GR" noProof="0" smtClean="0"/>
              <a:t>25/10/2019</a:t>
            </a:fld>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E5B29C50-D6F1-4DB6-9B68-F4CD3996E9CF}" type="slidenum">
              <a:rPr lang="el-GR" noProof="0" smtClean="0"/>
              <a:t>‹#›</a:t>
            </a:fld>
            <a:endParaRPr lang="el-GR" noProof="0" dirty="0"/>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smtClean="0"/>
              <a:t>Στυλ κύριου τίτλου</a:t>
            </a:r>
            <a:endParaRPr lang="el-GR" noProof="0" dirty="0"/>
          </a:p>
        </p:txBody>
      </p:sp>
      <p:sp>
        <p:nvSpPr>
          <p:cNvPr id="3" name="Θέση περιεχομένου 2"/>
          <p:cNvSpPr>
            <a:spLocks noGrp="1"/>
          </p:cNvSpPr>
          <p:nvPr>
            <p:ph idx="1"/>
          </p:nvPr>
        </p:nvSpPr>
        <p:spPr/>
        <p:txBody>
          <a:bodyPr rtlCol="0"/>
          <a:lstStyle>
            <a:lvl5pPr>
              <a:defRPr/>
            </a:lvl5pPr>
            <a:lvl6pPr>
              <a:defRPr/>
            </a:lvl6pPr>
            <a:lvl7pPr>
              <a:defRPr/>
            </a:lvl7pPr>
            <a:lvl8pPr>
              <a:defRPr/>
            </a:lvl8pPr>
            <a:lvl9pPr>
              <a:defRPr/>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noProof="0" dirty="0"/>
          </a:p>
        </p:txBody>
      </p:sp>
      <p:sp>
        <p:nvSpPr>
          <p:cNvPr id="4" name="Θέση ημερομηνίας 3"/>
          <p:cNvSpPr>
            <a:spLocks noGrp="1"/>
          </p:cNvSpPr>
          <p:nvPr>
            <p:ph type="dt" sz="half" idx="10"/>
          </p:nvPr>
        </p:nvSpPr>
        <p:spPr/>
        <p:txBody>
          <a:bodyPr rtlCol="0"/>
          <a:lstStyle/>
          <a:p>
            <a:pPr rtl="0"/>
            <a:fld id="{62B78DF0-64CD-4F6E-9D9A-0555D9289AA0}" type="datetime1">
              <a:rPr lang="el-GR" noProof="0" smtClean="0"/>
              <a:t>25/10/2019</a:t>
            </a:fld>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E5B29C50-D6F1-4DB6-9B68-F4CD3996E9CF}" type="slidenum">
              <a:rPr lang="el-GR" noProof="0" smtClean="0"/>
              <a:t>‹#›</a:t>
            </a:fld>
            <a:endParaRPr lang="el-GR" noProof="0" dirty="0"/>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709738"/>
            <a:ext cx="10515600" cy="2862262"/>
          </a:xfrm>
        </p:spPr>
        <p:txBody>
          <a:bodyPr rtlCol="0" anchor="b"/>
          <a:lstStyle>
            <a:lvl1pPr>
              <a:lnSpc>
                <a:spcPct val="100000"/>
              </a:lnSpc>
              <a:defRPr sz="6000"/>
            </a:lvl1pPr>
          </a:lstStyle>
          <a:p>
            <a:pPr rtl="0"/>
            <a:r>
              <a:rPr lang="el-GR" noProof="0" smtClean="0"/>
              <a:t>Στυλ κύριου τίτλου</a:t>
            </a:r>
            <a:endParaRPr lang="el-GR" noProof="0" dirty="0"/>
          </a:p>
        </p:txBody>
      </p:sp>
      <p:sp>
        <p:nvSpPr>
          <p:cNvPr id="3" name="Θέση κειμένου 2"/>
          <p:cNvSpPr>
            <a:spLocks noGrp="1"/>
          </p:cNvSpPr>
          <p:nvPr>
            <p:ph type="body" idx="1"/>
          </p:nvPr>
        </p:nvSpPr>
        <p:spPr>
          <a:xfrm>
            <a:off x="457200" y="4589463"/>
            <a:ext cx="10515600" cy="1500187"/>
          </a:xfrm>
        </p:spPr>
        <p:txBody>
          <a:bodyPr rtlCol="0"/>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rtlCol="0"/>
          <a:lstStyle/>
          <a:p>
            <a:pPr rtl="0"/>
            <a:fld id="{7D07465F-5AB3-41CA-9484-03AEEE3C2BC6}" type="datetime1">
              <a:rPr lang="el-GR" noProof="0" smtClean="0"/>
              <a:t>25/10/2019</a:t>
            </a:fld>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E5B29C50-D6F1-4DB6-9B68-F4CD3996E9CF}" type="slidenum">
              <a:rPr lang="el-GR" noProof="0" smtClean="0"/>
              <a:t>‹#›</a:t>
            </a:fld>
            <a:endParaRPr lang="el-GR" noProof="0" dirty="0"/>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smtClean="0"/>
              <a:t>Στυλ κύριου τίτλου</a:t>
            </a:r>
            <a:endParaRPr lang="el-GR" dirty="0"/>
          </a:p>
        </p:txBody>
      </p:sp>
      <p:sp>
        <p:nvSpPr>
          <p:cNvPr id="3" name="Θέση περιεχομένου 2"/>
          <p:cNvSpPr>
            <a:spLocks noGrp="1"/>
          </p:cNvSpPr>
          <p:nvPr>
            <p:ph sz="half" idx="1"/>
          </p:nvPr>
        </p:nvSpPr>
        <p:spPr>
          <a:xfrm>
            <a:off x="457200" y="1825625"/>
            <a:ext cx="489204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kumimoji="0" lang="el-GR" sz="1800" b="0" i="0" u="none" strike="noStrike" kern="1200" cap="none" spc="0" normalizeH="0" baseline="0" noProof="0" dirty="0">
              <a:ln>
                <a:noFill/>
              </a:ln>
              <a:solidFill>
                <a:srgbClr val="E9E5DC"/>
              </a:solidFill>
              <a:effectLst/>
              <a:uLnTx/>
              <a:uFillTx/>
              <a:latin typeface="+mn-lt"/>
            </a:endParaRPr>
          </a:p>
        </p:txBody>
      </p:sp>
      <p:sp>
        <p:nvSpPr>
          <p:cNvPr id="4" name="Θέση περιεχομένου 3"/>
          <p:cNvSpPr>
            <a:spLocks noGrp="1"/>
          </p:cNvSpPr>
          <p:nvPr>
            <p:ph sz="half" idx="2"/>
          </p:nvPr>
        </p:nvSpPr>
        <p:spPr>
          <a:xfrm>
            <a:off x="5650524" y="1825625"/>
            <a:ext cx="489204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kumimoji="0" lang="el-GR" sz="1800" b="0" i="0" u="none" strike="noStrike" kern="1200" cap="none" spc="0" normalizeH="0" baseline="0" noProof="0" dirty="0">
              <a:ln>
                <a:noFill/>
              </a:ln>
              <a:solidFill>
                <a:srgbClr val="E9E5DC"/>
              </a:solidFill>
              <a:effectLst/>
              <a:uLnTx/>
              <a:uFillTx/>
              <a:latin typeface="+mn-lt"/>
            </a:endParaRPr>
          </a:p>
        </p:txBody>
      </p:sp>
      <p:sp>
        <p:nvSpPr>
          <p:cNvPr id="5" name="Θέση ημερομηνίας 4"/>
          <p:cNvSpPr>
            <a:spLocks noGrp="1"/>
          </p:cNvSpPr>
          <p:nvPr>
            <p:ph type="dt" sz="half" idx="10"/>
          </p:nvPr>
        </p:nvSpPr>
        <p:spPr/>
        <p:txBody>
          <a:bodyPr rtlCol="0"/>
          <a:lstStyle/>
          <a:p>
            <a:pPr rtl="0"/>
            <a:fld id="{1DEB44EB-9CCC-47F2-81D8-EC2A941B1FD8}" type="datetime1">
              <a:rPr lang="el-GR" smtClean="0"/>
              <a:t>25/10/2019</a:t>
            </a:fld>
            <a:endParaRPr lang="el-GR" dirty="0"/>
          </a:p>
        </p:txBody>
      </p:sp>
      <p:sp>
        <p:nvSpPr>
          <p:cNvPr id="6" name="Θέση υποσέλιδου 5"/>
          <p:cNvSpPr>
            <a:spLocks noGrp="1"/>
          </p:cNvSpPr>
          <p:nvPr>
            <p:ph type="ftr" sz="quarter" idx="11"/>
          </p:nvPr>
        </p:nvSpPr>
        <p:spPr/>
        <p:txBody>
          <a:bodyPr rtlCol="0"/>
          <a:lstStyle/>
          <a:p>
            <a:pPr rtl="0"/>
            <a:r>
              <a:rPr lang="el-GR" dirty="0"/>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E5B29C50-D6F1-4DB6-9B68-F4CD3996E9CF}" type="slidenum">
              <a:rPr lang="el-GR" smtClean="0"/>
              <a:t>‹#›</a:t>
            </a:fld>
            <a:endParaRPr lang="el-GR" dirty="0"/>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639150"/>
            <a:ext cx="10094976" cy="1152144"/>
          </a:xfrm>
        </p:spPr>
        <p:txBody>
          <a:bodyPr rtlCol="0"/>
          <a:lstStyle/>
          <a:p>
            <a:pPr rtl="0"/>
            <a:r>
              <a:rPr lang="el-GR" smtClean="0"/>
              <a:t>Στυλ κύριου τίτλου</a:t>
            </a:r>
            <a:endParaRPr lang="el-GR" dirty="0"/>
          </a:p>
        </p:txBody>
      </p:sp>
      <p:sp>
        <p:nvSpPr>
          <p:cNvPr id="3" name="Θέση κειμένου 2"/>
          <p:cNvSpPr>
            <a:spLocks noGrp="1"/>
          </p:cNvSpPr>
          <p:nvPr>
            <p:ph type="body" idx="1"/>
          </p:nvPr>
        </p:nvSpPr>
        <p:spPr>
          <a:xfrm>
            <a:off x="457200" y="1828800"/>
            <a:ext cx="4892040" cy="641350"/>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457200"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kumimoji="0" lang="el-GR" sz="1800" b="0" i="0" u="none" strike="noStrike" kern="1200" cap="none" spc="0" normalizeH="0" baseline="0" noProof="0" dirty="0">
              <a:ln>
                <a:noFill/>
              </a:ln>
              <a:solidFill>
                <a:srgbClr val="E9E5DC"/>
              </a:solidFill>
              <a:effectLst/>
              <a:uLnTx/>
              <a:uFillTx/>
              <a:latin typeface="+mn-lt"/>
            </a:endParaRPr>
          </a:p>
        </p:txBody>
      </p:sp>
      <p:sp>
        <p:nvSpPr>
          <p:cNvPr id="5" name="Θέση κειμένου 4"/>
          <p:cNvSpPr>
            <a:spLocks noGrp="1"/>
          </p:cNvSpPr>
          <p:nvPr>
            <p:ph type="body" sz="quarter" idx="3"/>
          </p:nvPr>
        </p:nvSpPr>
        <p:spPr>
          <a:xfrm>
            <a:off x="5656753" y="1828800"/>
            <a:ext cx="4892040" cy="641350"/>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5656753"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kumimoji="0" lang="el-GR" sz="1800" b="0" i="0" u="none" strike="noStrike" kern="1200" cap="none" spc="0" normalizeH="0" baseline="0" noProof="0" dirty="0">
              <a:ln>
                <a:noFill/>
              </a:ln>
              <a:solidFill>
                <a:srgbClr val="E9E5DC"/>
              </a:solidFill>
              <a:effectLst/>
              <a:uLnTx/>
              <a:uFillTx/>
              <a:latin typeface="+mn-lt"/>
            </a:endParaRPr>
          </a:p>
        </p:txBody>
      </p:sp>
      <p:sp>
        <p:nvSpPr>
          <p:cNvPr id="7" name="Θέση ημερομηνίας 6"/>
          <p:cNvSpPr>
            <a:spLocks noGrp="1"/>
          </p:cNvSpPr>
          <p:nvPr>
            <p:ph type="dt" sz="half" idx="10"/>
          </p:nvPr>
        </p:nvSpPr>
        <p:spPr/>
        <p:txBody>
          <a:bodyPr rtlCol="0"/>
          <a:lstStyle/>
          <a:p>
            <a:pPr rtl="0"/>
            <a:fld id="{BE76F81A-9755-4ACE-BAFB-7729066CECEE}" type="datetime1">
              <a:rPr lang="el-GR" smtClean="0"/>
              <a:t>25/10/2019</a:t>
            </a:fld>
            <a:endParaRPr lang="el-GR" dirty="0"/>
          </a:p>
        </p:txBody>
      </p:sp>
      <p:sp>
        <p:nvSpPr>
          <p:cNvPr id="8" name="Θέση υποσέλιδου 7"/>
          <p:cNvSpPr>
            <a:spLocks noGrp="1"/>
          </p:cNvSpPr>
          <p:nvPr>
            <p:ph type="ftr" sz="quarter" idx="11"/>
          </p:nvPr>
        </p:nvSpPr>
        <p:spPr/>
        <p:txBody>
          <a:bodyPr rtlCol="0"/>
          <a:lstStyle/>
          <a:p>
            <a:pPr rtl="0"/>
            <a:r>
              <a:rPr lang="el-GR" dirty="0"/>
              <a:t>Προσθήκη υποσέλιδου</a:t>
            </a:r>
          </a:p>
        </p:txBody>
      </p:sp>
      <p:sp>
        <p:nvSpPr>
          <p:cNvPr id="9" name="Θέση αριθμού διαφάνειας 8"/>
          <p:cNvSpPr>
            <a:spLocks noGrp="1"/>
          </p:cNvSpPr>
          <p:nvPr>
            <p:ph type="sldNum" sz="quarter" idx="12"/>
          </p:nvPr>
        </p:nvSpPr>
        <p:spPr/>
        <p:txBody>
          <a:bodyPr rtlCol="0"/>
          <a:lstStyle/>
          <a:p>
            <a:pPr rtl="0"/>
            <a:fld id="{E5B29C50-D6F1-4DB6-9B68-F4CD3996E9CF}" type="slidenum">
              <a:rPr lang="el-GR" smtClean="0"/>
              <a:t>‹#›</a:t>
            </a:fld>
            <a:endParaRPr lang="el-GR" dirty="0"/>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a:t>Κάντε κλικ για να επεξεργαστείτε το Στυλ κύριου τίτλου</a:t>
            </a:r>
          </a:p>
        </p:txBody>
      </p:sp>
      <p:sp>
        <p:nvSpPr>
          <p:cNvPr id="3" name="Θέση ημερομηνίας 2"/>
          <p:cNvSpPr>
            <a:spLocks noGrp="1"/>
          </p:cNvSpPr>
          <p:nvPr>
            <p:ph type="dt" sz="half" idx="10"/>
          </p:nvPr>
        </p:nvSpPr>
        <p:spPr/>
        <p:txBody>
          <a:bodyPr rtlCol="0"/>
          <a:lstStyle/>
          <a:p>
            <a:pPr rtl="0"/>
            <a:fld id="{017A2D65-6128-4DDB-AD08-2F14748A17F5}" type="datetime1">
              <a:rPr lang="el-GR" noProof="0" smtClean="0"/>
              <a:t>25/10/2019</a:t>
            </a:fld>
            <a:endParaRPr lang="el-GR" noProof="0" dirty="0"/>
          </a:p>
        </p:txBody>
      </p:sp>
      <p:sp>
        <p:nvSpPr>
          <p:cNvPr id="4" name="Θέση υποσέλιδου 3"/>
          <p:cNvSpPr>
            <a:spLocks noGrp="1"/>
          </p:cNvSpPr>
          <p:nvPr>
            <p:ph type="ftr" sz="quarter" idx="11"/>
          </p:nvPr>
        </p:nvSpPr>
        <p:spPr/>
        <p:txBody>
          <a:bodyPr rtlCol="0"/>
          <a:lstStyle/>
          <a:p>
            <a:pPr rtl="0"/>
            <a:r>
              <a:rPr lang="el-GR" noProof="0" dirty="0"/>
              <a:t>Προσθήκη υποσέλιδου</a:t>
            </a:r>
          </a:p>
        </p:txBody>
      </p:sp>
      <p:sp>
        <p:nvSpPr>
          <p:cNvPr id="5" name="Θέση αριθμού διαφάνειας 4"/>
          <p:cNvSpPr>
            <a:spLocks noGrp="1"/>
          </p:cNvSpPr>
          <p:nvPr>
            <p:ph type="sldNum" sz="quarter" idx="12"/>
          </p:nvPr>
        </p:nvSpPr>
        <p:spPr/>
        <p:txBody>
          <a:bodyPr rtlCol="0"/>
          <a:lstStyle/>
          <a:p>
            <a:pPr rtl="0"/>
            <a:fld id="{E5B29C50-D6F1-4DB6-9B68-F4CD3996E9CF}" type="slidenum">
              <a:rPr lang="el-GR" noProof="0" smtClean="0"/>
              <a:t>‹#›</a:t>
            </a:fld>
            <a:endParaRPr lang="el-GR" noProof="0" dirty="0"/>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rtlCol="0"/>
          <a:lstStyle/>
          <a:p>
            <a:pPr rtl="0"/>
            <a:fld id="{193F9AF2-984F-44B3-B183-4E90479AF585}" type="datetime1">
              <a:rPr lang="el-GR" noProof="0" smtClean="0"/>
              <a:t>25/10/2019</a:t>
            </a:fld>
            <a:endParaRPr lang="el-GR" noProof="0" dirty="0"/>
          </a:p>
        </p:txBody>
      </p:sp>
      <p:sp>
        <p:nvSpPr>
          <p:cNvPr id="3" name="Θέση υποσέλιδου 2"/>
          <p:cNvSpPr>
            <a:spLocks noGrp="1"/>
          </p:cNvSpPr>
          <p:nvPr>
            <p:ph type="ftr" sz="quarter" idx="11"/>
          </p:nvPr>
        </p:nvSpPr>
        <p:spPr/>
        <p:txBody>
          <a:bodyPr rtlCol="0"/>
          <a:lstStyle/>
          <a:p>
            <a:pPr rtl="0"/>
            <a:r>
              <a:rPr lang="el-GR" noProof="0" dirty="0"/>
              <a:t>Προσθήκη υποσέλιδου</a:t>
            </a:r>
          </a:p>
        </p:txBody>
      </p:sp>
      <p:sp>
        <p:nvSpPr>
          <p:cNvPr id="4" name="Θέση αριθμού διαφάνειας 3"/>
          <p:cNvSpPr>
            <a:spLocks noGrp="1"/>
          </p:cNvSpPr>
          <p:nvPr>
            <p:ph type="sldNum" sz="quarter" idx="12"/>
          </p:nvPr>
        </p:nvSpPr>
        <p:spPr/>
        <p:txBody>
          <a:bodyPr rtlCol="0"/>
          <a:lstStyle/>
          <a:p>
            <a:pPr rtl="0"/>
            <a:fld id="{E5B29C50-D6F1-4DB6-9B68-F4CD3996E9CF}" type="slidenum">
              <a:rPr lang="el-GR" noProof="0" smtClean="0"/>
              <a:t>‹#›</a:t>
            </a:fld>
            <a:endParaRPr lang="el-GR" noProof="0" dirty="0"/>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609599"/>
            <a:ext cx="3932237" cy="1600200"/>
          </a:xfrm>
        </p:spPr>
        <p:txBody>
          <a:bodyPr rtlCol="0" anchor="b"/>
          <a:lstStyle>
            <a:lvl1pPr>
              <a:defRPr sz="3200"/>
            </a:lvl1pPr>
          </a:lstStyle>
          <a:p>
            <a:pPr rtl="0"/>
            <a:r>
              <a:rPr lang="el-GR" smtClean="0"/>
              <a:t>Στυλ κύριου τίτλου</a:t>
            </a:r>
            <a:endParaRPr lang="el-GR" dirty="0"/>
          </a:p>
        </p:txBody>
      </p:sp>
      <p:sp>
        <p:nvSpPr>
          <p:cNvPr id="3" name="Θέση περιεχομένου 2"/>
          <p:cNvSpPr>
            <a:spLocks noGrp="1"/>
          </p:cNvSpPr>
          <p:nvPr>
            <p:ph idx="1"/>
          </p:nvPr>
        </p:nvSpPr>
        <p:spPr>
          <a:xfrm>
            <a:off x="4800600" y="987425"/>
            <a:ext cx="5753100"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kumimoji="0" lang="el-GR" sz="1800" b="0" i="0" u="none" strike="noStrike" kern="1200" cap="none" spc="0" normalizeH="0" baseline="0" noProof="0" dirty="0">
              <a:ln>
                <a:noFill/>
              </a:ln>
              <a:solidFill>
                <a:srgbClr val="E9E5DC"/>
              </a:solidFill>
              <a:effectLst/>
              <a:uLnTx/>
              <a:uFillTx/>
              <a:latin typeface="+mn-lt"/>
            </a:endParaRPr>
          </a:p>
        </p:txBody>
      </p:sp>
      <p:sp>
        <p:nvSpPr>
          <p:cNvPr id="4" name="Θέση κειμένου 3"/>
          <p:cNvSpPr>
            <a:spLocks noGrp="1"/>
          </p:cNvSpPr>
          <p:nvPr>
            <p:ph type="body" sz="half" idx="2"/>
          </p:nvPr>
        </p:nvSpPr>
        <p:spPr>
          <a:xfrm>
            <a:off x="457200" y="2254249"/>
            <a:ext cx="3932237" cy="375920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rtlCol="0"/>
          <a:lstStyle/>
          <a:p>
            <a:pPr rtl="0"/>
            <a:fld id="{6251C994-9D6E-4EDB-B08B-ED55C51E45EF}" type="datetime1">
              <a:rPr lang="el-GR" smtClean="0"/>
              <a:t>25/10/2019</a:t>
            </a:fld>
            <a:endParaRPr lang="el-GR" dirty="0"/>
          </a:p>
        </p:txBody>
      </p:sp>
      <p:sp>
        <p:nvSpPr>
          <p:cNvPr id="6" name="Θέση υποσέλιδου 5"/>
          <p:cNvSpPr>
            <a:spLocks noGrp="1"/>
          </p:cNvSpPr>
          <p:nvPr>
            <p:ph type="ftr" sz="quarter" idx="11"/>
          </p:nvPr>
        </p:nvSpPr>
        <p:spPr/>
        <p:txBody>
          <a:bodyPr rtlCol="0"/>
          <a:lstStyle/>
          <a:p>
            <a:pPr rtl="0"/>
            <a:r>
              <a:rPr lang="el-GR" dirty="0"/>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E5B29C50-D6F1-4DB6-9B68-F4CD3996E9CF}" type="slidenum">
              <a:rPr lang="el-GR" smtClean="0"/>
              <a:t>‹#›</a:t>
            </a:fld>
            <a:endParaRPr lang="el-GR" dirty="0"/>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457200" y="609599"/>
            <a:ext cx="3932237" cy="1600200"/>
          </a:xfrm>
        </p:spPr>
        <p:txBody>
          <a:bodyPr rtlCol="0" anchor="b"/>
          <a:lstStyle>
            <a:lvl1pPr rtl="0">
              <a:defRPr sz="3200"/>
            </a:lvl1pPr>
          </a:lstStyle>
          <a:p>
            <a:pPr rtl="0"/>
            <a:r>
              <a:rPr lang="el-GR" noProof="0" dirty="0"/>
              <a:t>Κάντε κλικ για να επεξεργαστείτε το Στυλ κύριου τίτλου</a:t>
            </a:r>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4800600" y="987425"/>
            <a:ext cx="5753100" cy="461327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noProof="0" smtClean="0"/>
              <a:t>Κάντε κλικ στο εικονίδιο για να προσθέσετε εικόνα</a:t>
            </a:r>
            <a:endParaRPr lang="el-GR" noProof="0" dirty="0"/>
          </a:p>
        </p:txBody>
      </p:sp>
      <p:sp>
        <p:nvSpPr>
          <p:cNvPr id="4" name="Θέση κειμένου 3"/>
          <p:cNvSpPr>
            <a:spLocks noGrp="1"/>
          </p:cNvSpPr>
          <p:nvPr>
            <p:ph type="body" sz="half" idx="2"/>
          </p:nvPr>
        </p:nvSpPr>
        <p:spPr>
          <a:xfrm>
            <a:off x="457200" y="2254249"/>
            <a:ext cx="3932237" cy="375920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rtlCol="0"/>
          <a:lstStyle/>
          <a:p>
            <a:pPr rtl="0"/>
            <a:fld id="{B83715C9-29F1-4B2A-A30F-A5AA150D33F5}" type="datetime1">
              <a:rPr lang="el-GR" noProof="0" smtClean="0"/>
              <a:t>25/10/2019</a:t>
            </a:fld>
            <a:endParaRPr lang="el-GR" noProof="0" dirty="0"/>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E5B29C50-D6F1-4DB6-9B68-F4CD3996E9CF}" type="slidenum">
              <a:rPr lang="el-GR" noProof="0" smtClean="0"/>
              <a:t>‹#›</a:t>
            </a:fld>
            <a:endParaRPr lang="el-GR" noProof="0" dirty="0"/>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pPr rtl="0"/>
            <a:r>
              <a:rPr lang="el-GR" noProof="0" dirty="0"/>
              <a:t>Κάντε κλικ για να επεξεργαστείτε το Στυλ κύριου τίτλου</a:t>
            </a:r>
          </a:p>
        </p:txBody>
      </p:sp>
      <p:sp>
        <p:nvSpPr>
          <p:cNvPr id="3" name="Θέση κειμένου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4" name="Θέση ημερομηνίας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pPr rtl="0"/>
            <a:fld id="{3777AC1C-3498-4ABD-80DA-C2E6B21822DD}" type="datetime1">
              <a:rPr lang="el-GR" noProof="0" smtClean="0"/>
              <a:t>25/10/2019</a:t>
            </a:fld>
            <a:endParaRPr lang="el-GR" noProof="0" dirty="0"/>
          </a:p>
        </p:txBody>
      </p:sp>
      <p:sp>
        <p:nvSpPr>
          <p:cNvPr id="5" name="Θέση υποσέλιδου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pPr rtl="0"/>
            <a:r>
              <a:rPr lang="el-GR" noProof="0" dirty="0"/>
              <a:t>Προσθήκη υποσέλιδου</a:t>
            </a:r>
          </a:p>
        </p:txBody>
      </p:sp>
      <p:sp>
        <p:nvSpPr>
          <p:cNvPr id="6" name="Θέση αριθμού διαφάνειας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pPr rtl="0"/>
            <a:fld id="{E5B29C50-D6F1-4DB6-9B68-F4CD3996E9CF}" type="slidenum">
              <a:rPr lang="el-GR" noProof="0" smtClean="0"/>
              <a:pPr/>
              <a:t>‹#›</a:t>
            </a:fld>
            <a:endParaRPr lang="el-GR" noProof="0" dirty="0"/>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288" userDrawn="1">
          <p15:clr>
            <a:srgbClr val="F26B43"/>
          </p15:clr>
        </p15:guide>
        <p15:guide id="3" pos="6648"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unhcr.org/gr/wp-content/uploads/sites/10/2019/09/UNHCR-Teaching-About-Refugees-Guidance-on-Stress-and-Trauma.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unhcr.org/gr/wp-content/uploads/sites/10/2019/07/gia_internet_monologoiapo_to_aigaio.pdf" TargetMode="External"/><Relationship Id="rId2" Type="http://schemas.openxmlformats.org/officeDocument/2006/relationships/hyperlink" Target="https://www.youtube.com/watch?v=CYkRp0QOLvs&amp;list=PLDhxOid2aiAHEGd5jcWcw7W-viYrJ-yKM&amp;index=2" TargetMode="External"/><Relationship Id="rId1" Type="http://schemas.openxmlformats.org/officeDocument/2006/relationships/slideLayout" Target="../slideLayouts/slideLayout2.xml"/><Relationship Id="rId4" Type="http://schemas.openxmlformats.org/officeDocument/2006/relationships/hyperlink" Target="https://www.youtube.com/watch?v=TXKrX3H32Wo"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unhcr.org/gr/wp-content/uploads/sites/10/2019/07/PASSAGES_GREEK_FINAL.pdf" TargetMode="External"/><Relationship Id="rId2" Type="http://schemas.openxmlformats.org/officeDocument/2006/relationships/hyperlink" Target="https://www.unhcr.org/gr/wp-%20content/uploads/sites/10/2019/07/Symbiosis_project_manual_final.pdf" TargetMode="External"/><Relationship Id="rId1" Type="http://schemas.openxmlformats.org/officeDocument/2006/relationships/slideLayout" Target="../slideLayouts/slideLayout2.xml"/><Relationship Id="rId5" Type="http://schemas.openxmlformats.org/officeDocument/2006/relationships/hyperlink" Target="https://www.youtube.com/playlist?list=PLDhxOid2aiAFkB2H4yyrtHq_DKKzr4X3I" TargetMode="External"/><Relationship Id="rId4" Type="http://schemas.openxmlformats.org/officeDocument/2006/relationships/hyperlink" Target="https://www.unhcr.org/gr/wp-content/uploads/sites/10/2019/07/NJN-esot-EL_DEKEMBRIOS-2017_FINAL-1-1.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unhcr.org/gr/wp-content/uploads/sites/10/2019/09/UNHCR-Teaching-About-Refugees-Guidance-on-Stress-and-Trauma.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526577"/>
            <a:ext cx="9144000" cy="2387600"/>
          </a:xfrm>
        </p:spPr>
        <p:txBody>
          <a:bodyPr rtlCol="0">
            <a:normAutofit/>
          </a:bodyPr>
          <a:lstStyle/>
          <a:p>
            <a:r>
              <a:rPr lang="el-GR" sz="3200" dirty="0" smtClean="0">
                <a:latin typeface="Times New Roman" panose="02020603050405020304" pitchFamily="18" charset="0"/>
                <a:cs typeface="Times New Roman" panose="02020603050405020304" pitchFamily="18" charset="0"/>
              </a:rPr>
              <a:t>Η Επαγγελματική </a:t>
            </a:r>
            <a:r>
              <a:rPr lang="el-GR" sz="3200" dirty="0">
                <a:latin typeface="Times New Roman" panose="02020603050405020304" pitchFamily="18" charset="0"/>
                <a:cs typeface="Times New Roman" panose="02020603050405020304" pitchFamily="18" charset="0"/>
              </a:rPr>
              <a:t>Ανάπτυξη των Καθηγητών των ΕΠΑΛ &amp; Ε.Κ για την Ομαλή Ενσωμάτωση των </a:t>
            </a:r>
            <a:r>
              <a:rPr lang="el-GR" sz="3200" dirty="0" smtClean="0">
                <a:latin typeface="Times New Roman" panose="02020603050405020304" pitchFamily="18" charset="0"/>
                <a:cs typeface="Times New Roman" panose="02020603050405020304" pitchFamily="18" charset="0"/>
              </a:rPr>
              <a:t>Προσφύγων Μαθητών </a:t>
            </a:r>
            <a:endParaRPr lang="el-GR" sz="3200" dirty="0">
              <a:latin typeface="Times New Roman" panose="02020603050405020304" pitchFamily="18" charset="0"/>
              <a:cs typeface="Times New Roman" panose="02020603050405020304" pitchFamily="18" charset="0"/>
            </a:endParaRPr>
          </a:p>
        </p:txBody>
      </p:sp>
      <p:sp>
        <p:nvSpPr>
          <p:cNvPr id="3" name="Υπότιτλος 2"/>
          <p:cNvSpPr>
            <a:spLocks noGrp="1"/>
          </p:cNvSpPr>
          <p:nvPr>
            <p:ph type="subTitle" idx="1"/>
          </p:nvPr>
        </p:nvSpPr>
        <p:spPr>
          <a:xfrm>
            <a:off x="1524000" y="4458646"/>
            <a:ext cx="9144000" cy="1655762"/>
          </a:xfrm>
        </p:spPr>
        <p:txBody>
          <a:bodyPr rtlCol="0">
            <a:normAutofit fontScale="70000" lnSpcReduction="20000"/>
          </a:bodyPr>
          <a:lstStyle/>
          <a:p>
            <a:pPr rtl="0"/>
            <a:endParaRPr lang="el-GR" dirty="0" smtClean="0">
              <a:latin typeface="Times New Roman" panose="02020603050405020304" pitchFamily="18" charset="0"/>
              <a:cs typeface="Times New Roman" panose="02020603050405020304" pitchFamily="18" charset="0"/>
            </a:endParaRPr>
          </a:p>
          <a:p>
            <a:pPr rtl="0"/>
            <a:r>
              <a:rPr lang="el-GR" dirty="0" smtClean="0">
                <a:latin typeface="Times New Roman" panose="02020603050405020304" pitchFamily="18" charset="0"/>
                <a:cs typeface="Times New Roman" panose="02020603050405020304" pitchFamily="18" charset="0"/>
              </a:rPr>
              <a:t>ΚΑ1 Κινητικότητα Εκπαιδευόμενων &amp; Προσωπικού </a:t>
            </a:r>
            <a:endParaRPr lang="el-GR" dirty="0">
              <a:latin typeface="Times New Roman" panose="02020603050405020304" pitchFamily="18" charset="0"/>
              <a:cs typeface="Times New Roman" panose="02020603050405020304" pitchFamily="18" charset="0"/>
            </a:endParaRPr>
          </a:p>
          <a:p>
            <a:pPr rtl="0"/>
            <a:r>
              <a:rPr lang="el-GR" dirty="0" smtClean="0">
                <a:latin typeface="Times New Roman" panose="02020603050405020304" pitchFamily="18" charset="0"/>
                <a:cs typeface="Times New Roman" panose="02020603050405020304" pitchFamily="18" charset="0"/>
              </a:rPr>
              <a:t>1</a:t>
            </a:r>
            <a:r>
              <a:rPr lang="el-GR" baseline="30000" dirty="0" smtClean="0">
                <a:latin typeface="Times New Roman" panose="02020603050405020304" pitchFamily="18" charset="0"/>
                <a:cs typeface="Times New Roman" panose="02020603050405020304" pitchFamily="18" charset="0"/>
              </a:rPr>
              <a:t>ο</a:t>
            </a:r>
            <a:r>
              <a:rPr lang="el-GR" dirty="0" smtClean="0">
                <a:latin typeface="Times New Roman" panose="02020603050405020304" pitchFamily="18" charset="0"/>
                <a:cs typeface="Times New Roman" panose="02020603050405020304" pitchFamily="18" charset="0"/>
              </a:rPr>
              <a:t> Εργαστηριακό Κέντρο Γ΄ Αθήνας, 5</a:t>
            </a:r>
            <a:r>
              <a:rPr lang="el-GR" baseline="30000" dirty="0" smtClean="0">
                <a:latin typeface="Times New Roman" panose="02020603050405020304" pitchFamily="18" charset="0"/>
                <a:cs typeface="Times New Roman" panose="02020603050405020304" pitchFamily="18" charset="0"/>
              </a:rPr>
              <a:t>ο</a:t>
            </a:r>
            <a:r>
              <a:rPr lang="el-GR" dirty="0" smtClean="0">
                <a:latin typeface="Times New Roman" panose="02020603050405020304" pitchFamily="18" charset="0"/>
                <a:cs typeface="Times New Roman" panose="02020603050405020304" pitchFamily="18" charset="0"/>
              </a:rPr>
              <a:t> Εργαστηριακό Κέντρο Γ΄ Αθήνας, </a:t>
            </a:r>
          </a:p>
          <a:p>
            <a:pPr rtl="0"/>
            <a:r>
              <a:rPr lang="el-GR" dirty="0" smtClean="0">
                <a:latin typeface="Times New Roman" panose="02020603050405020304" pitchFamily="18" charset="0"/>
                <a:cs typeface="Times New Roman" panose="02020603050405020304" pitchFamily="18" charset="0"/>
              </a:rPr>
              <a:t>1</a:t>
            </a:r>
            <a:r>
              <a:rPr lang="el-GR" baseline="30000" dirty="0" smtClean="0">
                <a:latin typeface="Times New Roman" panose="02020603050405020304" pitchFamily="18" charset="0"/>
                <a:cs typeface="Times New Roman" panose="02020603050405020304" pitchFamily="18" charset="0"/>
              </a:rPr>
              <a:t>ο</a:t>
            </a:r>
            <a:r>
              <a:rPr lang="el-GR" dirty="0" smtClean="0">
                <a:latin typeface="Times New Roman" panose="02020603050405020304" pitchFamily="18" charset="0"/>
                <a:cs typeface="Times New Roman" panose="02020603050405020304" pitchFamily="18" charset="0"/>
              </a:rPr>
              <a:t> ΕΠΑ.Λ. Αγίων Αναργύρων, 3</a:t>
            </a:r>
            <a:r>
              <a:rPr lang="el-GR" baseline="30000" dirty="0" smtClean="0">
                <a:latin typeface="Times New Roman" panose="02020603050405020304" pitchFamily="18" charset="0"/>
                <a:cs typeface="Times New Roman" panose="02020603050405020304" pitchFamily="18" charset="0"/>
              </a:rPr>
              <a:t>ο</a:t>
            </a:r>
            <a:r>
              <a:rPr lang="el-GR" dirty="0" smtClean="0">
                <a:latin typeface="Times New Roman" panose="02020603050405020304" pitchFamily="18" charset="0"/>
                <a:cs typeface="Times New Roman" panose="02020603050405020304" pitchFamily="18" charset="0"/>
              </a:rPr>
              <a:t> Εσπερινό ΕΠΑ.Λ. Αγίων Αναργύρων </a:t>
            </a:r>
          </a:p>
          <a:p>
            <a:pPr rtl="0"/>
            <a:endParaRPr lang="el-GR" dirty="0">
              <a:latin typeface="Times New Roman" panose="02020603050405020304" pitchFamily="18" charset="0"/>
              <a:cs typeface="Times New Roman" panose="02020603050405020304" pitchFamily="18" charset="0"/>
            </a:endParaRPr>
          </a:p>
          <a:p>
            <a:pPr rtl="0"/>
            <a:r>
              <a:rPr lang="el-GR" dirty="0" smtClean="0">
                <a:latin typeface="Times New Roman" panose="02020603050405020304" pitchFamily="18" charset="0"/>
                <a:cs typeface="Times New Roman" panose="02020603050405020304" pitchFamily="18" charset="0"/>
              </a:rPr>
              <a:t>Στοκχόλμη, Οκτώβριος 2019</a:t>
            </a:r>
            <a:endParaRPr lang="el-GR" dirty="0">
              <a:latin typeface="Times New Roman" panose="02020603050405020304" pitchFamily="18" charset="0"/>
              <a:cs typeface="Times New Roman" panose="02020603050405020304" pitchFamily="18" charset="0"/>
            </a:endParaRPr>
          </a:p>
        </p:txBody>
      </p:sp>
      <p:pic>
        <p:nvPicPr>
          <p:cNvPr id="4" name="Εικόνα 3"/>
          <p:cNvPicPr>
            <a:picLocks noChangeAspect="1"/>
          </p:cNvPicPr>
          <p:nvPr/>
        </p:nvPicPr>
        <p:blipFill>
          <a:blip r:embed="rId3"/>
          <a:stretch>
            <a:fillRect/>
          </a:stretch>
        </p:blipFill>
        <p:spPr>
          <a:xfrm>
            <a:off x="4175593" y="3076758"/>
            <a:ext cx="3840813" cy="1219306"/>
          </a:xfrm>
          <a:prstGeom prst="rect">
            <a:avLst/>
          </a:prstGeom>
        </p:spPr>
      </p:pic>
    </p:spTree>
    <p:extLst>
      <p:ext uri="{BB962C8B-B14F-4D97-AF65-F5344CB8AC3E}">
        <p14:creationId xmlns:p14="http://schemas.microsoft.com/office/powerpoint/2010/main" val="1990881570"/>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701040" y="639793"/>
            <a:ext cx="10988040" cy="1150907"/>
          </a:xfrm>
        </p:spPr>
        <p:txBody>
          <a:bodyPr/>
          <a:lstStyle/>
          <a:p>
            <a:r>
              <a:rPr lang="el-GR" sz="3600" dirty="0" smtClean="0">
                <a:solidFill>
                  <a:schemeClr val="accent2"/>
                </a:solidFill>
                <a:latin typeface="Times New Roman" panose="02020603050405020304" pitchFamily="18" charset="0"/>
                <a:cs typeface="Times New Roman" panose="02020603050405020304" pitchFamily="18" charset="0"/>
              </a:rPr>
              <a:t>Τι μπορεί να κάνει ο εκπαιδευτικός</a:t>
            </a:r>
            <a:endParaRPr lang="el-GR" dirty="0">
              <a:solidFill>
                <a:schemeClr val="accent2"/>
              </a:solidFill>
            </a:endParaRPr>
          </a:p>
        </p:txBody>
      </p:sp>
      <p:sp>
        <p:nvSpPr>
          <p:cNvPr id="3" name="Θέση περιεχομένου 2"/>
          <p:cNvSpPr>
            <a:spLocks noGrp="1"/>
          </p:cNvSpPr>
          <p:nvPr>
            <p:ph idx="1"/>
          </p:nvPr>
        </p:nvSpPr>
        <p:spPr>
          <a:xfrm>
            <a:off x="457200" y="1825624"/>
            <a:ext cx="11460480" cy="4544695"/>
          </a:xfrm>
          <a:effectLst>
            <a:outerShdw blurRad="50800" dist="38100" dir="10800000" algn="r" rotWithShape="0">
              <a:prstClr val="black">
                <a:alpha val="40000"/>
              </a:prstClr>
            </a:outerShdw>
          </a:effectLst>
        </p:spPr>
        <p:txBody>
          <a:bodyPr>
            <a:noAutofit/>
          </a:bodyPr>
          <a:lstStyle/>
          <a:p>
            <a:pPr marL="0" indent="0" algn="just">
              <a:buClr>
                <a:schemeClr val="accent2"/>
              </a:buClr>
              <a:buNone/>
            </a:pPr>
            <a:r>
              <a:rPr lang="el-GR" b="1" dirty="0">
                <a:solidFill>
                  <a:schemeClr val="tx1"/>
                </a:solidFill>
                <a:latin typeface="Times New Roman" panose="02020603050405020304" pitchFamily="18" charset="0"/>
                <a:cs typeface="Times New Roman" panose="02020603050405020304" pitchFamily="18" charset="0"/>
              </a:rPr>
              <a:t>Τα παιδιά που έχουν βιώσει άγχος </a:t>
            </a:r>
            <a:r>
              <a:rPr lang="el-GR" b="1" dirty="0" smtClean="0">
                <a:solidFill>
                  <a:schemeClr val="tx1"/>
                </a:solidFill>
                <a:latin typeface="Times New Roman" panose="02020603050405020304" pitchFamily="18" charset="0"/>
                <a:cs typeface="Times New Roman" panose="02020603050405020304" pitchFamily="18" charset="0"/>
              </a:rPr>
              <a:t>και φέρουν </a:t>
            </a:r>
            <a:r>
              <a:rPr lang="el-GR" b="1" dirty="0">
                <a:solidFill>
                  <a:schemeClr val="tx1"/>
                </a:solidFill>
                <a:latin typeface="Times New Roman" panose="02020603050405020304" pitchFamily="18" charset="0"/>
                <a:cs typeface="Times New Roman" panose="02020603050405020304" pitchFamily="18" charset="0"/>
              </a:rPr>
              <a:t>ψυχικό τραύμα σε οποιαδήποτε ηλικία χρειάζονται </a:t>
            </a:r>
            <a:r>
              <a:rPr lang="el-GR" b="1" dirty="0" smtClean="0">
                <a:solidFill>
                  <a:schemeClr val="tx1"/>
                </a:solidFill>
                <a:latin typeface="Times New Roman" panose="02020603050405020304" pitchFamily="18" charset="0"/>
                <a:cs typeface="Times New Roman" panose="02020603050405020304" pitchFamily="18" charset="0"/>
              </a:rPr>
              <a:t>υποστήριξη από </a:t>
            </a:r>
            <a:r>
              <a:rPr lang="el-GR" b="1" dirty="0">
                <a:solidFill>
                  <a:schemeClr val="tx1"/>
                </a:solidFill>
                <a:latin typeface="Times New Roman" panose="02020603050405020304" pitchFamily="18" charset="0"/>
                <a:cs typeface="Times New Roman" panose="02020603050405020304" pitchFamily="18" charset="0"/>
              </a:rPr>
              <a:t>ενήλικες που μπορούν να </a:t>
            </a:r>
            <a:r>
              <a:rPr lang="el-GR" b="1" dirty="0" smtClean="0">
                <a:solidFill>
                  <a:schemeClr val="tx1"/>
                </a:solidFill>
                <a:latin typeface="Times New Roman" panose="02020603050405020304" pitchFamily="18" charset="0"/>
                <a:cs typeface="Times New Roman" panose="02020603050405020304" pitchFamily="18" charset="0"/>
              </a:rPr>
              <a:t>τους προσφέρουν </a:t>
            </a:r>
            <a:r>
              <a:rPr lang="el-GR" b="1" dirty="0">
                <a:solidFill>
                  <a:schemeClr val="tx1"/>
                </a:solidFill>
                <a:latin typeface="Times New Roman" panose="02020603050405020304" pitchFamily="18" charset="0"/>
                <a:cs typeface="Times New Roman" panose="02020603050405020304" pitchFamily="18" charset="0"/>
              </a:rPr>
              <a:t>σταθερότητα και </a:t>
            </a:r>
            <a:r>
              <a:rPr lang="el-GR" b="1" dirty="0" smtClean="0">
                <a:solidFill>
                  <a:schemeClr val="tx1"/>
                </a:solidFill>
                <a:latin typeface="Times New Roman" panose="02020603050405020304" pitchFamily="18" charset="0"/>
                <a:cs typeface="Times New Roman" panose="02020603050405020304" pitchFamily="18" charset="0"/>
              </a:rPr>
              <a:t>διαπαιδαγώγηση.</a:t>
            </a:r>
          </a:p>
          <a:p>
            <a:pPr algn="just">
              <a:buClr>
                <a:schemeClr val="accent2"/>
              </a:buClr>
              <a:buFont typeface="Wingdings" panose="05000000000000000000" pitchFamily="2" charset="2"/>
              <a:buChar char="§"/>
            </a:pPr>
            <a:r>
              <a:rPr lang="el-GR" dirty="0" smtClean="0">
                <a:solidFill>
                  <a:schemeClr val="tx1"/>
                </a:solidFill>
                <a:latin typeface="Times New Roman" panose="02020603050405020304" pitchFamily="18" charset="0"/>
                <a:cs typeface="Times New Roman" panose="02020603050405020304" pitchFamily="18" charset="0"/>
              </a:rPr>
              <a:t>Προετοιμασία της τάξης για την υποδοχή και την ενσωμάτωση των προσφύγων μαθητών.</a:t>
            </a:r>
          </a:p>
          <a:p>
            <a:pPr algn="just">
              <a:buClr>
                <a:schemeClr val="accent2"/>
              </a:buClr>
              <a:buFont typeface="Wingdings" panose="05000000000000000000" pitchFamily="2" charset="2"/>
              <a:buChar char="§"/>
            </a:pPr>
            <a:r>
              <a:rPr lang="el-GR" dirty="0" smtClean="0">
                <a:solidFill>
                  <a:schemeClr val="tx1"/>
                </a:solidFill>
                <a:latin typeface="Times New Roman" panose="02020603050405020304" pitchFamily="18" charset="0"/>
                <a:cs typeface="Times New Roman" panose="02020603050405020304" pitchFamily="18" charset="0"/>
              </a:rPr>
              <a:t>Δημιουργία κλίματος πολυπολιτιμικότητας και  ανθρωπισμού. </a:t>
            </a:r>
          </a:p>
          <a:p>
            <a:pPr algn="just">
              <a:buClr>
                <a:schemeClr val="accent2"/>
              </a:buClr>
              <a:buFont typeface="Wingdings" panose="05000000000000000000" pitchFamily="2" charset="2"/>
              <a:buChar char="§"/>
            </a:pPr>
            <a:r>
              <a:rPr lang="el-GR" dirty="0" smtClean="0">
                <a:solidFill>
                  <a:schemeClr val="tx1"/>
                </a:solidFill>
                <a:latin typeface="Times New Roman" panose="02020603050405020304" pitchFamily="18" charset="0"/>
                <a:cs typeface="Times New Roman" panose="02020603050405020304" pitchFamily="18" charset="0"/>
              </a:rPr>
              <a:t>Δημιουργία του αίσθημα </a:t>
            </a:r>
            <a:r>
              <a:rPr lang="el-GR" dirty="0">
                <a:solidFill>
                  <a:schemeClr val="tx1"/>
                </a:solidFill>
                <a:latin typeface="Times New Roman" panose="02020603050405020304" pitchFamily="18" charset="0"/>
                <a:cs typeface="Times New Roman" panose="02020603050405020304" pitchFamily="18" charset="0"/>
              </a:rPr>
              <a:t>του ανήκειν </a:t>
            </a:r>
            <a:r>
              <a:rPr lang="el-GR" dirty="0" smtClean="0">
                <a:solidFill>
                  <a:schemeClr val="tx1"/>
                </a:solidFill>
                <a:latin typeface="Times New Roman" panose="02020603050405020304" pitchFamily="18" charset="0"/>
                <a:cs typeface="Times New Roman" panose="02020603050405020304" pitchFamily="18" charset="0"/>
              </a:rPr>
              <a:t>και ενθάρρυνση του αισθήματος προστασίας,   ασφάλειας.</a:t>
            </a:r>
          </a:p>
          <a:p>
            <a:pPr algn="just">
              <a:buClr>
                <a:schemeClr val="accent2"/>
              </a:buClr>
              <a:buFont typeface="Wingdings" panose="05000000000000000000" pitchFamily="2" charset="2"/>
              <a:buChar char="§"/>
            </a:pPr>
            <a:r>
              <a:rPr lang="el-GR" dirty="0">
                <a:solidFill>
                  <a:schemeClr val="tx1"/>
                </a:solidFill>
                <a:latin typeface="Times New Roman" panose="02020603050405020304" pitchFamily="18" charset="0"/>
                <a:cs typeface="Times New Roman" panose="02020603050405020304" pitchFamily="18" charset="0"/>
              </a:rPr>
              <a:t>Τόνωση της αυτοπεποίθησης </a:t>
            </a:r>
            <a:r>
              <a:rPr lang="el-GR" dirty="0" smtClean="0">
                <a:solidFill>
                  <a:schemeClr val="tx1"/>
                </a:solidFill>
                <a:latin typeface="Times New Roman" panose="02020603050405020304" pitchFamily="18" charset="0"/>
                <a:cs typeface="Times New Roman" panose="02020603050405020304" pitchFamily="18" charset="0"/>
              </a:rPr>
              <a:t>των μαθητών </a:t>
            </a:r>
            <a:r>
              <a:rPr lang="el-GR" dirty="0">
                <a:solidFill>
                  <a:schemeClr val="tx1"/>
                </a:solidFill>
                <a:latin typeface="Times New Roman" panose="02020603050405020304" pitchFamily="18" charset="0"/>
                <a:cs typeface="Times New Roman" panose="02020603050405020304" pitchFamily="18" charset="0"/>
              </a:rPr>
              <a:t>μέσω της </a:t>
            </a:r>
            <a:r>
              <a:rPr lang="el-GR" dirty="0" smtClean="0">
                <a:solidFill>
                  <a:schemeClr val="tx1"/>
                </a:solidFill>
                <a:latin typeface="Times New Roman" panose="02020603050405020304" pitchFamily="18" charset="0"/>
                <a:cs typeface="Times New Roman" panose="02020603050405020304" pitchFamily="18" charset="0"/>
              </a:rPr>
              <a:t>συμμετοχής.</a:t>
            </a:r>
          </a:p>
          <a:p>
            <a:pPr algn="just">
              <a:buClr>
                <a:schemeClr val="accent2"/>
              </a:buClr>
              <a:buFont typeface="Wingdings" panose="05000000000000000000" pitchFamily="2" charset="2"/>
              <a:buChar char="§"/>
            </a:pPr>
            <a:r>
              <a:rPr lang="el-GR" dirty="0" smtClean="0">
                <a:solidFill>
                  <a:schemeClr val="tx1"/>
                </a:solidFill>
                <a:latin typeface="Times New Roman" panose="02020603050405020304" pitchFamily="18" charset="0"/>
                <a:cs typeface="Times New Roman" panose="02020603050405020304" pitchFamily="18" charset="0"/>
              </a:rPr>
              <a:t>Δημιουργία κλίματος εμπιστοσύνης, ασφάλειας και ηρεμίας. </a:t>
            </a:r>
          </a:p>
          <a:p>
            <a:pPr algn="just">
              <a:buClr>
                <a:schemeClr val="accent2"/>
              </a:buClr>
              <a:buFont typeface="Wingdings" panose="05000000000000000000" pitchFamily="2" charset="2"/>
              <a:buChar char="Ø"/>
            </a:pPr>
            <a:endParaRPr lang="el-GR" dirty="0" smtClean="0">
              <a:solidFill>
                <a:schemeClr val="tx1"/>
              </a:solidFill>
              <a:latin typeface="Times New Roman" panose="02020603050405020304" pitchFamily="18" charset="0"/>
              <a:cs typeface="Times New Roman" panose="02020603050405020304" pitchFamily="18" charset="0"/>
            </a:endParaRPr>
          </a:p>
          <a:p>
            <a:pPr marL="0" indent="0" algn="just">
              <a:buClr>
                <a:srgbClr val="006699"/>
              </a:buClr>
              <a:buNone/>
            </a:pPr>
            <a:endParaRPr lang="el-GR" dirty="0">
              <a:solidFill>
                <a:schemeClr val="tx1"/>
              </a:solidFill>
              <a:latin typeface="Times New Roman" panose="02020603050405020304" pitchFamily="18" charset="0"/>
              <a:cs typeface="Times New Roman" panose="02020603050405020304" pitchFamily="18" charset="0"/>
            </a:endParaRPr>
          </a:p>
          <a:p>
            <a:pPr marL="0" indent="0" algn="just">
              <a:buClr>
                <a:srgbClr val="006699"/>
              </a:buClr>
              <a:buNone/>
            </a:pPr>
            <a:r>
              <a:rPr lang="en-US" sz="1100" dirty="0">
                <a:solidFill>
                  <a:schemeClr val="accent1"/>
                </a:solidFill>
                <a:latin typeface="Times New Roman" panose="02020603050405020304" pitchFamily="18" charset="0"/>
                <a:cs typeface="Times New Roman" panose="02020603050405020304" pitchFamily="18" charset="0"/>
                <a:hlinkClick r:id="rId2"/>
              </a:rPr>
              <a:t>https://</a:t>
            </a:r>
            <a:r>
              <a:rPr lang="en-US" sz="1100" dirty="0" smtClean="0">
                <a:solidFill>
                  <a:schemeClr val="accent1"/>
                </a:solidFill>
                <a:latin typeface="Times New Roman" panose="02020603050405020304" pitchFamily="18" charset="0"/>
                <a:cs typeface="Times New Roman" panose="02020603050405020304" pitchFamily="18" charset="0"/>
                <a:hlinkClick r:id="rId2"/>
              </a:rPr>
              <a:t>www.unhcr.org/gr/wp-content/uploads/sites/10/2019/09/UNHCR-Teaching-About-Refugees-Guidance-on-Stress-and-Trauma.pdf</a:t>
            </a:r>
            <a:endParaRPr lang="el-GR" sz="1100" dirty="0" smtClean="0">
              <a:solidFill>
                <a:schemeClr val="accent1"/>
              </a:solidFill>
              <a:latin typeface="Times New Roman" panose="02020603050405020304" pitchFamily="18" charset="0"/>
              <a:cs typeface="Times New Roman" panose="02020603050405020304" pitchFamily="18" charset="0"/>
            </a:endParaRPr>
          </a:p>
          <a:p>
            <a:pPr algn="just">
              <a:buClr>
                <a:srgbClr val="006699"/>
              </a:buClr>
              <a:buFont typeface="Wingdings" panose="05000000000000000000" pitchFamily="2" charset="2"/>
              <a:buChar char="Ø"/>
            </a:pPr>
            <a:endParaRPr lang="el-GR" sz="1100" dirty="0" smtClean="0">
              <a:solidFill>
                <a:schemeClr val="tx1"/>
              </a:solidFill>
              <a:latin typeface="Times New Roman" panose="02020603050405020304" pitchFamily="18" charset="0"/>
              <a:cs typeface="Times New Roman" panose="02020603050405020304" pitchFamily="18" charset="0"/>
            </a:endParaRPr>
          </a:p>
        </p:txBody>
      </p:sp>
      <p:pic>
        <p:nvPicPr>
          <p:cNvPr id="4" name="Εικόνα 3"/>
          <p:cNvPicPr>
            <a:picLocks noChangeAspect="1"/>
          </p:cNvPicPr>
          <p:nvPr/>
        </p:nvPicPr>
        <p:blipFill>
          <a:blip r:embed="rId3"/>
          <a:stretch>
            <a:fillRect/>
          </a:stretch>
        </p:blipFill>
        <p:spPr>
          <a:xfrm>
            <a:off x="8956192" y="639793"/>
            <a:ext cx="1402653" cy="836764"/>
          </a:xfrm>
          <a:prstGeom prst="rect">
            <a:avLst/>
          </a:prstGeom>
        </p:spPr>
      </p:pic>
    </p:spTree>
    <p:extLst>
      <p:ext uri="{BB962C8B-B14F-4D97-AF65-F5344CB8AC3E}">
        <p14:creationId xmlns:p14="http://schemas.microsoft.com/office/powerpoint/2010/main" val="303419279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639793"/>
            <a:ext cx="11231880" cy="1150907"/>
          </a:xfrm>
        </p:spPr>
        <p:txBody>
          <a:bodyPr/>
          <a:lstStyle/>
          <a:p>
            <a:r>
              <a:rPr lang="el-GR" dirty="0" smtClean="0">
                <a:solidFill>
                  <a:schemeClr val="accent2"/>
                </a:solidFill>
              </a:rPr>
              <a:t>Η ένταξη στην Επαγγελματική Εκπαίδευση</a:t>
            </a:r>
            <a:endParaRPr lang="el-GR" dirty="0">
              <a:solidFill>
                <a:schemeClr val="accent2"/>
              </a:solidFill>
            </a:endParaRPr>
          </a:p>
        </p:txBody>
      </p:sp>
      <p:sp>
        <p:nvSpPr>
          <p:cNvPr id="3" name="Θέση περιεχομένου 2"/>
          <p:cNvSpPr>
            <a:spLocks noGrp="1"/>
          </p:cNvSpPr>
          <p:nvPr>
            <p:ph idx="1"/>
          </p:nvPr>
        </p:nvSpPr>
        <p:spPr>
          <a:xfrm>
            <a:off x="457200" y="1825624"/>
            <a:ext cx="11231880" cy="4544695"/>
          </a:xfrm>
          <a:effectLst>
            <a:outerShdw blurRad="50800" dist="38100" dir="5400000" algn="t" rotWithShape="0">
              <a:prstClr val="black">
                <a:alpha val="40000"/>
              </a:prstClr>
            </a:outerShdw>
          </a:effectLst>
        </p:spPr>
        <p:txBody>
          <a:bodyPr>
            <a:noAutofit/>
          </a:bodyPr>
          <a:lstStyle/>
          <a:p>
            <a:pPr algn="just">
              <a:buClr>
                <a:schemeClr val="accent2"/>
              </a:buClr>
              <a:buFont typeface="Wingdings" panose="05000000000000000000" pitchFamily="2" charset="2"/>
              <a:buChar char="§"/>
            </a:pPr>
            <a:r>
              <a:rPr lang="el-GR" dirty="0">
                <a:solidFill>
                  <a:schemeClr val="tx1"/>
                </a:solidFill>
                <a:latin typeface="Times New Roman" panose="02020603050405020304" pitchFamily="18" charset="0"/>
                <a:cs typeface="Times New Roman" panose="02020603050405020304" pitchFamily="18" charset="0"/>
              </a:rPr>
              <a:t>Δ</a:t>
            </a:r>
            <a:r>
              <a:rPr lang="el-GR" dirty="0" smtClean="0">
                <a:solidFill>
                  <a:schemeClr val="tx1"/>
                </a:solidFill>
                <a:latin typeface="Times New Roman" panose="02020603050405020304" pitchFamily="18" charset="0"/>
                <a:cs typeface="Times New Roman" panose="02020603050405020304" pitchFamily="18" charset="0"/>
              </a:rPr>
              <a:t>ιαμόρφωση ενός αισθήματος ασφάλειας και αποδοχής για τη μελλοντική ζωή. </a:t>
            </a:r>
          </a:p>
          <a:p>
            <a:pPr algn="just">
              <a:buClr>
                <a:schemeClr val="accent2"/>
              </a:buClr>
              <a:buFont typeface="Wingdings" panose="05000000000000000000" pitchFamily="2" charset="2"/>
              <a:buChar char="§"/>
            </a:pPr>
            <a:r>
              <a:rPr lang="el-GR" dirty="0">
                <a:solidFill>
                  <a:schemeClr val="tx1"/>
                </a:solidFill>
                <a:latin typeface="Times New Roman" panose="02020603050405020304" pitchFamily="18" charset="0"/>
                <a:cs typeface="Times New Roman" panose="02020603050405020304" pitchFamily="18" charset="0"/>
              </a:rPr>
              <a:t>Α</a:t>
            </a:r>
            <a:r>
              <a:rPr lang="el-GR" dirty="0" smtClean="0">
                <a:solidFill>
                  <a:schemeClr val="tx1"/>
                </a:solidFill>
                <a:latin typeface="Times New Roman" panose="02020603050405020304" pitchFamily="18" charset="0"/>
                <a:cs typeface="Times New Roman" panose="02020603050405020304" pitchFamily="18" charset="0"/>
              </a:rPr>
              <a:t>νάπτυξη της επικοινωνίας. </a:t>
            </a:r>
          </a:p>
          <a:p>
            <a:pPr algn="just">
              <a:buClr>
                <a:schemeClr val="accent2"/>
              </a:buClr>
              <a:buFont typeface="Wingdings" panose="05000000000000000000" pitchFamily="2" charset="2"/>
              <a:buChar char="§"/>
            </a:pPr>
            <a:r>
              <a:rPr lang="el-GR" dirty="0" smtClean="0">
                <a:solidFill>
                  <a:schemeClr val="tx1"/>
                </a:solidFill>
                <a:latin typeface="Times New Roman" panose="02020603050405020304" pitchFamily="18" charset="0"/>
                <a:cs typeface="Times New Roman" panose="02020603050405020304" pitchFamily="18" charset="0"/>
              </a:rPr>
              <a:t>Πρώτα η προσαρμογή στην εκπαιδευτική διαδικασία </a:t>
            </a:r>
            <a:r>
              <a:rPr lang="el-GR" dirty="0">
                <a:solidFill>
                  <a:schemeClr val="tx1"/>
                </a:solidFill>
                <a:latin typeface="Times New Roman" panose="02020603050405020304" pitchFamily="18" charset="0"/>
                <a:cs typeface="Times New Roman" panose="02020603050405020304" pitchFamily="18" charset="0"/>
              </a:rPr>
              <a:t>και </a:t>
            </a:r>
            <a:r>
              <a:rPr lang="el-GR" dirty="0" smtClean="0">
                <a:solidFill>
                  <a:schemeClr val="tx1"/>
                </a:solidFill>
                <a:latin typeface="Times New Roman" panose="02020603050405020304" pitchFamily="18" charset="0"/>
                <a:cs typeface="Times New Roman" panose="02020603050405020304" pitchFamily="18" charset="0"/>
              </a:rPr>
              <a:t>στο θεσμό </a:t>
            </a:r>
            <a:r>
              <a:rPr lang="el-GR" dirty="0">
                <a:solidFill>
                  <a:schemeClr val="tx1"/>
                </a:solidFill>
                <a:latin typeface="Times New Roman" panose="02020603050405020304" pitchFamily="18" charset="0"/>
                <a:cs typeface="Times New Roman" panose="02020603050405020304" pitchFamily="18" charset="0"/>
              </a:rPr>
              <a:t>του </a:t>
            </a:r>
            <a:r>
              <a:rPr lang="el-GR" dirty="0" smtClean="0">
                <a:solidFill>
                  <a:schemeClr val="tx1"/>
                </a:solidFill>
                <a:latin typeface="Times New Roman" panose="02020603050405020304" pitchFamily="18" charset="0"/>
                <a:cs typeface="Times New Roman" panose="02020603050405020304" pitchFamily="18" charset="0"/>
              </a:rPr>
              <a:t>σχολείου και </a:t>
            </a:r>
            <a:r>
              <a:rPr lang="el-GR" dirty="0">
                <a:solidFill>
                  <a:schemeClr val="tx1"/>
                </a:solidFill>
                <a:latin typeface="Times New Roman" panose="02020603050405020304" pitchFamily="18" charset="0"/>
                <a:cs typeface="Times New Roman" panose="02020603050405020304" pitchFamily="18" charset="0"/>
              </a:rPr>
              <a:t>μετά η </a:t>
            </a:r>
            <a:r>
              <a:rPr lang="el-GR" dirty="0" smtClean="0">
                <a:solidFill>
                  <a:schemeClr val="tx1"/>
                </a:solidFill>
                <a:latin typeface="Times New Roman" panose="02020603050405020304" pitchFamily="18" charset="0"/>
                <a:cs typeface="Times New Roman" panose="02020603050405020304" pitchFamily="18" charset="0"/>
              </a:rPr>
              <a:t>επίτευξη γνωστικών στόχων και </a:t>
            </a:r>
            <a:r>
              <a:rPr lang="el-GR" dirty="0">
                <a:solidFill>
                  <a:schemeClr val="tx1"/>
                </a:solidFill>
                <a:latin typeface="Times New Roman" panose="02020603050405020304" pitchFamily="18" charset="0"/>
                <a:cs typeface="Times New Roman" panose="02020603050405020304" pitchFamily="18" charset="0"/>
              </a:rPr>
              <a:t>οι </a:t>
            </a:r>
            <a:r>
              <a:rPr lang="el-GR" dirty="0" smtClean="0">
                <a:solidFill>
                  <a:schemeClr val="tx1"/>
                </a:solidFill>
                <a:latin typeface="Times New Roman" panose="02020603050405020304" pitchFamily="18" charset="0"/>
                <a:cs typeface="Times New Roman" panose="02020603050405020304" pitchFamily="18" charset="0"/>
              </a:rPr>
              <a:t>επιδόσεις.</a:t>
            </a:r>
          </a:p>
          <a:p>
            <a:pPr algn="just">
              <a:buClr>
                <a:schemeClr val="accent2"/>
              </a:buClr>
              <a:buFont typeface="Wingdings" panose="05000000000000000000" pitchFamily="2" charset="2"/>
              <a:buChar char="§"/>
            </a:pPr>
            <a:r>
              <a:rPr lang="el-GR" dirty="0">
                <a:solidFill>
                  <a:schemeClr val="tx1"/>
                </a:solidFill>
                <a:latin typeface="Times New Roman" panose="02020603050405020304" pitchFamily="18" charset="0"/>
                <a:cs typeface="Times New Roman" panose="02020603050405020304" pitchFamily="18" charset="0"/>
              </a:rPr>
              <a:t>Ψυχοκοινωνικές και ψυχαγωγικές δραστηριότητες για </a:t>
            </a:r>
            <a:r>
              <a:rPr lang="el-GR" dirty="0" smtClean="0">
                <a:solidFill>
                  <a:schemeClr val="tx1"/>
                </a:solidFill>
                <a:latin typeface="Times New Roman" panose="02020603050405020304" pitchFamily="18" charset="0"/>
                <a:cs typeface="Times New Roman" panose="02020603050405020304" pitchFamily="18" charset="0"/>
              </a:rPr>
              <a:t>τους εφήβους.</a:t>
            </a:r>
            <a:endParaRPr lang="el-GR" dirty="0">
              <a:solidFill>
                <a:schemeClr val="tx1"/>
              </a:solidFill>
              <a:latin typeface="Times New Roman" panose="02020603050405020304" pitchFamily="18" charset="0"/>
              <a:cs typeface="Times New Roman" panose="02020603050405020304" pitchFamily="18" charset="0"/>
            </a:endParaRPr>
          </a:p>
          <a:p>
            <a:pPr algn="just">
              <a:buClr>
                <a:schemeClr val="accent2"/>
              </a:buClr>
              <a:buFont typeface="Wingdings" panose="05000000000000000000" pitchFamily="2" charset="2"/>
              <a:buChar char="§"/>
            </a:pPr>
            <a:r>
              <a:rPr lang="el-GR" dirty="0">
                <a:solidFill>
                  <a:schemeClr val="tx1"/>
                </a:solidFill>
                <a:latin typeface="Times New Roman" panose="02020603050405020304" pitchFamily="18" charset="0"/>
                <a:cs typeface="Times New Roman" panose="02020603050405020304" pitchFamily="18" charset="0"/>
              </a:rPr>
              <a:t>Συμβουλευτική προετοιμασία για εύρεση εργασίας και μαθήματα επαγγελματικής </a:t>
            </a:r>
            <a:r>
              <a:rPr lang="el-GR" dirty="0" smtClean="0">
                <a:solidFill>
                  <a:schemeClr val="tx1"/>
                </a:solidFill>
                <a:latin typeface="Times New Roman" panose="02020603050405020304" pitchFamily="18" charset="0"/>
                <a:cs typeface="Times New Roman" panose="02020603050405020304" pitchFamily="18" charset="0"/>
              </a:rPr>
              <a:t>κατάρτισης.</a:t>
            </a:r>
          </a:p>
          <a:p>
            <a:pPr algn="just">
              <a:buClr>
                <a:schemeClr val="accent2"/>
              </a:buClr>
              <a:buFont typeface="Wingdings" panose="05000000000000000000" pitchFamily="2" charset="2"/>
              <a:buChar char="§"/>
            </a:pPr>
            <a:r>
              <a:rPr lang="el-GR" dirty="0">
                <a:solidFill>
                  <a:schemeClr val="tx1"/>
                </a:solidFill>
                <a:latin typeface="Times New Roman" panose="02020603050405020304" pitchFamily="18" charset="0"/>
                <a:cs typeface="Times New Roman" panose="02020603050405020304" pitchFamily="18" charset="0"/>
              </a:rPr>
              <a:t>Συνηγορία και πληροφόρηση σε επίπεδο κοινότητας σε σχέση με τα εμπόδια στην ένταξη και τις προκλήσεις που αντιμετωπίζουν οι νεοφερμένοι πρόσφυγες που επιδιώκουν να εγκατασταθούν στην </a:t>
            </a:r>
            <a:r>
              <a:rPr lang="el-GR" dirty="0" smtClean="0">
                <a:solidFill>
                  <a:schemeClr val="tx1"/>
                </a:solidFill>
                <a:latin typeface="Times New Roman" panose="02020603050405020304" pitchFamily="18" charset="0"/>
                <a:cs typeface="Times New Roman" panose="02020603050405020304" pitchFamily="18" charset="0"/>
              </a:rPr>
              <a:t>Ελλάδα.</a:t>
            </a:r>
          </a:p>
          <a:p>
            <a:pPr algn="just">
              <a:buClr>
                <a:schemeClr val="accent2"/>
              </a:buClr>
              <a:buFont typeface="Wingdings" panose="05000000000000000000" pitchFamily="2" charset="2"/>
              <a:buChar char="§"/>
            </a:pPr>
            <a:r>
              <a:rPr lang="el-GR" dirty="0">
                <a:solidFill>
                  <a:schemeClr val="tx1"/>
                </a:solidFill>
                <a:latin typeface="Times New Roman" panose="02020603050405020304" pitchFamily="18" charset="0"/>
                <a:cs typeface="Times New Roman" panose="02020603050405020304" pitchFamily="18" charset="0"/>
              </a:rPr>
              <a:t>Εκπαιδευτικά μαθήματα με αντιρατσιστικό και πολιτισμικό </a:t>
            </a:r>
            <a:r>
              <a:rPr lang="el-GR" dirty="0" smtClean="0">
                <a:solidFill>
                  <a:schemeClr val="tx1"/>
                </a:solidFill>
                <a:latin typeface="Times New Roman" panose="02020603050405020304" pitchFamily="18" charset="0"/>
                <a:cs typeface="Times New Roman" panose="02020603050405020304" pitchFamily="18" charset="0"/>
              </a:rPr>
              <a:t>περιεχόμενο. </a:t>
            </a:r>
            <a:endParaRPr lang="el-G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7539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a:solidFill>
                  <a:schemeClr val="accent2"/>
                </a:solidFill>
                <a:latin typeface="Times New Roman" panose="02020603050405020304" pitchFamily="18" charset="0"/>
                <a:cs typeface="Times New Roman" panose="02020603050405020304" pitchFamily="18" charset="0"/>
              </a:rPr>
              <a:t>Εκπαιδευτικό </a:t>
            </a:r>
            <a:r>
              <a:rPr lang="el-GR" sz="3600" dirty="0" smtClean="0">
                <a:solidFill>
                  <a:schemeClr val="accent2"/>
                </a:solidFill>
                <a:latin typeface="Times New Roman" panose="02020603050405020304" pitchFamily="18" charset="0"/>
                <a:cs typeface="Times New Roman" panose="02020603050405020304" pitchFamily="18" charset="0"/>
              </a:rPr>
              <a:t>Υλικό</a:t>
            </a:r>
            <a:endParaRPr lang="el-GR" sz="3600" dirty="0">
              <a:solidFill>
                <a:schemeClr val="accent2"/>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457200" y="1825624"/>
            <a:ext cx="11064240" cy="4483735"/>
          </a:xfrm>
          <a:effectLst>
            <a:outerShdw blurRad="50800" dist="38100" dir="10800000" algn="r" rotWithShape="0">
              <a:prstClr val="black">
                <a:alpha val="40000"/>
              </a:prstClr>
            </a:outerShdw>
          </a:effectLst>
        </p:spPr>
        <p:txBody>
          <a:bodyPr>
            <a:normAutofit/>
          </a:bodyPr>
          <a:lstStyle/>
          <a:p>
            <a:pPr marL="0" indent="0" algn="just">
              <a:buNone/>
            </a:pPr>
            <a:r>
              <a:rPr lang="el-GR" dirty="0">
                <a:solidFill>
                  <a:schemeClr val="tx1"/>
                </a:solidFill>
                <a:latin typeface="Times New Roman" panose="02020603050405020304" pitchFamily="18" charset="0"/>
                <a:cs typeface="Times New Roman" panose="02020603050405020304" pitchFamily="18" charset="0"/>
              </a:rPr>
              <a:t>Η Ύπατη Αρμοστεία του ΟΗΕ για τους Πρόσφυγες παράγει εκπαιδευτικό υλικό που δίνει τη δυνατότητα σε παιδιά και νέους να έρθουν σε επαφή με αυτό το θέμα μέσα από βιωματικές δραστηριότητες.</a:t>
            </a:r>
          </a:p>
          <a:p>
            <a:pPr marL="0" indent="0" algn="just">
              <a:buNone/>
            </a:pPr>
            <a:r>
              <a:rPr lang="el-GR" dirty="0">
                <a:solidFill>
                  <a:schemeClr val="tx1"/>
                </a:solidFill>
                <a:latin typeface="Times New Roman" panose="02020603050405020304" pitchFamily="18" charset="0"/>
                <a:cs typeface="Times New Roman" panose="02020603050405020304" pitchFamily="18" charset="0"/>
              </a:rPr>
              <a:t>Το υλικό αυτό απευθύνεται σε εκπαιδευτικούς όλων των βαθμίδων, σχολικούς συμβούλους, στελέχη της εκπαίδευσης, εμψυχωτές ομάδων κ.α. και είναι ιδιαίτερα ευέλικτο ώστε να προσαρμόζεται ανάλογα με τις ιδιαιτερότητες και τις ανάγκες κάθε τάξης και διδακτικού αντικειμένου. </a:t>
            </a:r>
          </a:p>
          <a:p>
            <a:pPr marL="0" indent="0" algn="just">
              <a:buNone/>
            </a:pPr>
            <a:endParaRPr lang="el-GR" dirty="0" smtClean="0">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0" y="5090160"/>
            <a:ext cx="12192000" cy="1767840"/>
          </a:xfrm>
          <a:prstGeom prst="rect">
            <a:avLst/>
          </a:prstGeom>
          <a:solidFill>
            <a:schemeClr val="accent2"/>
          </a:solidFill>
          <a:ln>
            <a:solidFill>
              <a:schemeClr val="tx2"/>
            </a:solidFill>
          </a:ln>
        </p:spPr>
        <p:txBody>
          <a:bodyPr wrap="square" rtlCol="0">
            <a:spAutoFit/>
          </a:bodyPr>
          <a:lstStyle/>
          <a:p>
            <a:endParaRPr lang="el-GR" dirty="0" err="1" smtClean="0"/>
          </a:p>
        </p:txBody>
      </p:sp>
    </p:spTree>
    <p:extLst>
      <p:ext uri="{BB962C8B-B14F-4D97-AF65-F5344CB8AC3E}">
        <p14:creationId xmlns:p14="http://schemas.microsoft.com/office/powerpoint/2010/main" val="93745595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a:solidFill>
                  <a:schemeClr val="accent2"/>
                </a:solidFill>
                <a:latin typeface="Times New Roman" panose="02020603050405020304" pitchFamily="18" charset="0"/>
                <a:cs typeface="Times New Roman" panose="02020603050405020304" pitchFamily="18" charset="0"/>
              </a:rPr>
              <a:t>Εκπαιδευτικό </a:t>
            </a:r>
            <a:r>
              <a:rPr lang="el-GR" sz="3600" dirty="0" smtClean="0">
                <a:solidFill>
                  <a:schemeClr val="accent2"/>
                </a:solidFill>
                <a:latin typeface="Times New Roman" panose="02020603050405020304" pitchFamily="18" charset="0"/>
                <a:cs typeface="Times New Roman" panose="02020603050405020304" pitchFamily="18" charset="0"/>
              </a:rPr>
              <a:t>Υλικό</a:t>
            </a:r>
            <a:endParaRPr lang="el-GR" sz="3600" dirty="0">
              <a:solidFill>
                <a:schemeClr val="accent2"/>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457200" y="1825624"/>
            <a:ext cx="11064240" cy="4483735"/>
          </a:xfrm>
          <a:effectLst>
            <a:outerShdw blurRad="50800" dist="38100" dir="16200000" rotWithShape="0">
              <a:prstClr val="black">
                <a:alpha val="40000"/>
              </a:prstClr>
            </a:outerShdw>
          </a:effectLst>
        </p:spPr>
        <p:txBody>
          <a:bodyPr>
            <a:normAutofit lnSpcReduction="10000"/>
          </a:bodyPr>
          <a:lstStyle/>
          <a:p>
            <a:pPr marL="0" indent="0" algn="just">
              <a:buNone/>
            </a:pPr>
            <a:r>
              <a:rPr lang="el-GR" dirty="0" smtClean="0">
                <a:solidFill>
                  <a:schemeClr val="tx1"/>
                </a:solidFill>
                <a:latin typeface="Times New Roman" panose="02020603050405020304" pitchFamily="18" charset="0"/>
                <a:cs typeface="Times New Roman" panose="02020603050405020304" pitchFamily="18" charset="0"/>
              </a:rPr>
              <a:t>Μαθαίνουμε </a:t>
            </a:r>
            <a:r>
              <a:rPr lang="el-GR" dirty="0">
                <a:solidFill>
                  <a:schemeClr val="tx1"/>
                </a:solidFill>
                <a:latin typeface="Times New Roman" panose="02020603050405020304" pitchFamily="18" charset="0"/>
                <a:cs typeface="Times New Roman" panose="02020603050405020304" pitchFamily="18" charset="0"/>
              </a:rPr>
              <a:t>για τους πρόσφυγες </a:t>
            </a:r>
          </a:p>
          <a:p>
            <a:pPr marL="0" indent="0" algn="just">
              <a:buNone/>
            </a:pPr>
            <a:r>
              <a:rPr lang="el-GR" dirty="0">
                <a:solidFill>
                  <a:schemeClr val="tx1"/>
                </a:solidFill>
                <a:latin typeface="Times New Roman" panose="02020603050405020304" pitchFamily="18" charset="0"/>
                <a:cs typeface="Times New Roman" panose="02020603050405020304" pitchFamily="18" charset="0"/>
              </a:rPr>
              <a:t>«Πρόσφυγες –Ποιοι είναι;» </a:t>
            </a:r>
          </a:p>
          <a:p>
            <a:pPr marL="0" indent="0" algn="just">
              <a:buNone/>
            </a:pPr>
            <a:r>
              <a:rPr lang="el-GR" dirty="0">
                <a:solidFill>
                  <a:schemeClr val="tx1"/>
                </a:solidFill>
                <a:latin typeface="Times New Roman" panose="02020603050405020304" pitchFamily="18" charset="0"/>
                <a:cs typeface="Times New Roman" panose="02020603050405020304" pitchFamily="18" charset="0"/>
                <a:hlinkClick r:id="rId2"/>
              </a:rPr>
              <a:t>https://</a:t>
            </a:r>
            <a:r>
              <a:rPr lang="el-GR" dirty="0" smtClean="0">
                <a:solidFill>
                  <a:schemeClr val="tx1"/>
                </a:solidFill>
                <a:latin typeface="Times New Roman" panose="02020603050405020304" pitchFamily="18" charset="0"/>
                <a:cs typeface="Times New Roman" panose="02020603050405020304" pitchFamily="18" charset="0"/>
                <a:hlinkClick r:id="rId2"/>
              </a:rPr>
              <a:t>www.youtube.com/watch?v=CYkRp0QOLvs&amp;list=PLDhxOid2aiAHEGd5jcWcw7W-viYrJ-yKM&amp;index=2</a:t>
            </a:r>
            <a:endParaRPr lang="el-GR"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a:solidFill>
                <a:schemeClr val="tx1"/>
              </a:solidFill>
              <a:latin typeface="Times New Roman" panose="02020603050405020304" pitchFamily="18" charset="0"/>
              <a:cs typeface="Times New Roman" panose="02020603050405020304" pitchFamily="18" charset="0"/>
            </a:endParaRPr>
          </a:p>
          <a:p>
            <a:pPr marL="0" indent="0" algn="just">
              <a:buNone/>
            </a:pPr>
            <a:r>
              <a:rPr lang="el-GR" dirty="0">
                <a:solidFill>
                  <a:schemeClr val="tx1"/>
                </a:solidFill>
                <a:latin typeface="Times New Roman" panose="02020603050405020304" pitchFamily="18" charset="0"/>
                <a:cs typeface="Times New Roman" panose="02020603050405020304" pitchFamily="18" charset="0"/>
              </a:rPr>
              <a:t>«Μονόλογοι από το Αιγαίο» (13 ετών και άνω) </a:t>
            </a:r>
          </a:p>
          <a:p>
            <a:pPr marL="0" indent="0" algn="just">
              <a:buNone/>
            </a:pPr>
            <a:r>
              <a:rPr lang="el-GR" dirty="0">
                <a:solidFill>
                  <a:schemeClr val="tx1"/>
                </a:solidFill>
                <a:latin typeface="Times New Roman" panose="02020603050405020304" pitchFamily="18" charset="0"/>
                <a:cs typeface="Times New Roman" panose="02020603050405020304" pitchFamily="18" charset="0"/>
                <a:hlinkClick r:id="rId3"/>
              </a:rPr>
              <a:t>https://</a:t>
            </a:r>
            <a:r>
              <a:rPr lang="el-GR" dirty="0" smtClean="0">
                <a:solidFill>
                  <a:schemeClr val="tx1"/>
                </a:solidFill>
                <a:latin typeface="Times New Roman" panose="02020603050405020304" pitchFamily="18" charset="0"/>
                <a:cs typeface="Times New Roman" panose="02020603050405020304" pitchFamily="18" charset="0"/>
                <a:hlinkClick r:id="rId3"/>
              </a:rPr>
              <a:t>www.unhcr.org/gr/wp-content/uploads/sites/10/2019/07/gia_internet_monologoiapo_to_aigaio.pdf</a:t>
            </a:r>
            <a:endParaRPr lang="el-GR"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a:solidFill>
                <a:schemeClr val="tx1"/>
              </a:solidFill>
              <a:latin typeface="Times New Roman" panose="02020603050405020304" pitchFamily="18" charset="0"/>
              <a:cs typeface="Times New Roman" panose="02020603050405020304" pitchFamily="18" charset="0"/>
            </a:endParaRPr>
          </a:p>
          <a:p>
            <a:pPr marL="0" indent="0" algn="just">
              <a:buNone/>
            </a:pPr>
            <a:r>
              <a:rPr lang="el-GR" dirty="0">
                <a:solidFill>
                  <a:schemeClr val="tx1"/>
                </a:solidFill>
                <a:latin typeface="Times New Roman" panose="02020603050405020304" pitchFamily="18" charset="0"/>
                <a:cs typeface="Times New Roman" panose="02020603050405020304" pitchFamily="18" charset="0"/>
              </a:rPr>
              <a:t>«Σκληρό καρύδι»</a:t>
            </a:r>
          </a:p>
          <a:p>
            <a:pPr marL="0" indent="0" algn="just">
              <a:buNone/>
            </a:pPr>
            <a:r>
              <a:rPr lang="el-GR" dirty="0">
                <a:solidFill>
                  <a:schemeClr val="tx1"/>
                </a:solidFill>
                <a:latin typeface="Times New Roman" panose="02020603050405020304" pitchFamily="18" charset="0"/>
                <a:cs typeface="Times New Roman" panose="02020603050405020304" pitchFamily="18" charset="0"/>
                <a:hlinkClick r:id="rId4"/>
              </a:rPr>
              <a:t>https://</a:t>
            </a:r>
            <a:r>
              <a:rPr lang="el-GR" dirty="0" smtClean="0">
                <a:solidFill>
                  <a:schemeClr val="tx1"/>
                </a:solidFill>
                <a:latin typeface="Times New Roman" panose="02020603050405020304" pitchFamily="18" charset="0"/>
                <a:cs typeface="Times New Roman" panose="02020603050405020304" pitchFamily="18" charset="0"/>
                <a:hlinkClick r:id="rId4"/>
              </a:rPr>
              <a:t>www.youtube.com/watch?v=TXKrX3H32Wo</a:t>
            </a:r>
            <a:endParaRPr lang="el-GR"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7140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a:solidFill>
                  <a:schemeClr val="accent2"/>
                </a:solidFill>
                <a:latin typeface="Times New Roman" panose="02020603050405020304" pitchFamily="18" charset="0"/>
                <a:cs typeface="Times New Roman" panose="02020603050405020304" pitchFamily="18" charset="0"/>
              </a:rPr>
              <a:t>Εκπαιδευτικό </a:t>
            </a:r>
            <a:r>
              <a:rPr lang="el-GR" sz="3600" dirty="0" smtClean="0">
                <a:solidFill>
                  <a:schemeClr val="accent2"/>
                </a:solidFill>
                <a:latin typeface="Times New Roman" panose="02020603050405020304" pitchFamily="18" charset="0"/>
                <a:cs typeface="Times New Roman" panose="02020603050405020304" pitchFamily="18" charset="0"/>
              </a:rPr>
              <a:t>Υλικό</a:t>
            </a:r>
            <a:endParaRPr lang="el-GR" sz="3600" dirty="0">
              <a:solidFill>
                <a:schemeClr val="accent2"/>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457200" y="1825624"/>
            <a:ext cx="11064240" cy="4483735"/>
          </a:xfrm>
          <a:effectLst>
            <a:outerShdw blurRad="50800" dist="38100" dir="5400000" algn="t" rotWithShape="0">
              <a:prstClr val="black">
                <a:alpha val="40000"/>
              </a:prstClr>
            </a:outerShdw>
          </a:effectLst>
        </p:spPr>
        <p:txBody>
          <a:bodyPr>
            <a:normAutofit fontScale="92500" lnSpcReduction="20000"/>
          </a:bodyPr>
          <a:lstStyle/>
          <a:p>
            <a:pPr marL="0" indent="0" algn="just">
              <a:buNone/>
            </a:pPr>
            <a:r>
              <a:rPr lang="el-GR" dirty="0" smtClean="0">
                <a:solidFill>
                  <a:schemeClr val="tx1"/>
                </a:solidFill>
                <a:latin typeface="Times New Roman" panose="02020603050405020304" pitchFamily="18" charset="0"/>
                <a:cs typeface="Times New Roman" panose="02020603050405020304" pitchFamily="18" charset="0"/>
              </a:rPr>
              <a:t>«</a:t>
            </a:r>
            <a:r>
              <a:rPr lang="el-GR" dirty="0">
                <a:solidFill>
                  <a:schemeClr val="tx1"/>
                </a:solidFill>
                <a:latin typeface="Times New Roman" panose="02020603050405020304" pitchFamily="18" charset="0"/>
                <a:cs typeface="Times New Roman" panose="02020603050405020304" pitchFamily="18" charset="0"/>
              </a:rPr>
              <a:t>Δραστηριότητες βιωματικής μάθησης στα ανθρώπινα δικαιώματα και τα δικαιώματα των προσφύγων» (6-18 ετών).</a:t>
            </a:r>
          </a:p>
          <a:p>
            <a:pPr marL="0" indent="0" algn="just">
              <a:buNone/>
            </a:pPr>
            <a:r>
              <a:rPr lang="el-GR" dirty="0">
                <a:solidFill>
                  <a:schemeClr val="tx1"/>
                </a:solidFill>
                <a:latin typeface="Times New Roman" panose="02020603050405020304" pitchFamily="18" charset="0"/>
                <a:cs typeface="Times New Roman" panose="02020603050405020304" pitchFamily="18" charset="0"/>
                <a:hlinkClick r:id="rId2"/>
              </a:rPr>
              <a:t>https://www.unhcr.org/gr/wp- </a:t>
            </a:r>
            <a:r>
              <a:rPr lang="el-GR" dirty="0" err="1" smtClean="0">
                <a:solidFill>
                  <a:schemeClr val="tx1"/>
                </a:solidFill>
                <a:latin typeface="Times New Roman" panose="02020603050405020304" pitchFamily="18" charset="0"/>
                <a:cs typeface="Times New Roman" panose="02020603050405020304" pitchFamily="18" charset="0"/>
                <a:hlinkClick r:id="rId2"/>
              </a:rPr>
              <a:t>content</a:t>
            </a:r>
            <a:r>
              <a:rPr lang="el-GR" dirty="0" smtClean="0">
                <a:solidFill>
                  <a:schemeClr val="tx1"/>
                </a:solidFill>
                <a:latin typeface="Times New Roman" panose="02020603050405020304" pitchFamily="18" charset="0"/>
                <a:cs typeface="Times New Roman" panose="02020603050405020304" pitchFamily="18" charset="0"/>
                <a:hlinkClick r:id="rId2"/>
              </a:rPr>
              <a:t>/</a:t>
            </a:r>
            <a:r>
              <a:rPr lang="el-GR" dirty="0" err="1" smtClean="0">
                <a:solidFill>
                  <a:schemeClr val="tx1"/>
                </a:solidFill>
                <a:latin typeface="Times New Roman" panose="02020603050405020304" pitchFamily="18" charset="0"/>
                <a:cs typeface="Times New Roman" panose="02020603050405020304" pitchFamily="18" charset="0"/>
                <a:hlinkClick r:id="rId2"/>
              </a:rPr>
              <a:t>uploads</a:t>
            </a:r>
            <a:r>
              <a:rPr lang="el-GR" dirty="0" smtClean="0">
                <a:solidFill>
                  <a:schemeClr val="tx1"/>
                </a:solidFill>
                <a:latin typeface="Times New Roman" panose="02020603050405020304" pitchFamily="18" charset="0"/>
                <a:cs typeface="Times New Roman" panose="02020603050405020304" pitchFamily="18" charset="0"/>
                <a:hlinkClick r:id="rId2"/>
              </a:rPr>
              <a:t>/</a:t>
            </a:r>
            <a:r>
              <a:rPr lang="el-GR" dirty="0" err="1" smtClean="0">
                <a:solidFill>
                  <a:schemeClr val="tx1"/>
                </a:solidFill>
                <a:latin typeface="Times New Roman" panose="02020603050405020304" pitchFamily="18" charset="0"/>
                <a:cs typeface="Times New Roman" panose="02020603050405020304" pitchFamily="18" charset="0"/>
                <a:hlinkClick r:id="rId2"/>
              </a:rPr>
              <a:t>sites</a:t>
            </a:r>
            <a:r>
              <a:rPr lang="el-GR" dirty="0" smtClean="0">
                <a:solidFill>
                  <a:schemeClr val="tx1"/>
                </a:solidFill>
                <a:latin typeface="Times New Roman" panose="02020603050405020304" pitchFamily="18" charset="0"/>
                <a:cs typeface="Times New Roman" panose="02020603050405020304" pitchFamily="18" charset="0"/>
                <a:hlinkClick r:id="rId2"/>
              </a:rPr>
              <a:t>/10/2019/07/Symbiosis_project_manual_final.pdf</a:t>
            </a:r>
            <a:endParaRPr lang="el-GR"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a:solidFill>
                <a:schemeClr val="tx1"/>
              </a:solidFill>
              <a:latin typeface="Times New Roman" panose="02020603050405020304" pitchFamily="18" charset="0"/>
              <a:cs typeface="Times New Roman" panose="02020603050405020304" pitchFamily="18" charset="0"/>
            </a:endParaRPr>
          </a:p>
          <a:p>
            <a:pPr marL="0" indent="0" algn="just">
              <a:buNone/>
            </a:pPr>
            <a:r>
              <a:rPr lang="el-GR" dirty="0">
                <a:solidFill>
                  <a:schemeClr val="tx1"/>
                </a:solidFill>
                <a:latin typeface="Times New Roman" panose="02020603050405020304" pitchFamily="18" charset="0"/>
                <a:cs typeface="Times New Roman" panose="02020603050405020304" pitchFamily="18" charset="0"/>
              </a:rPr>
              <a:t>«Περάσματα» (12- 18 ετών)</a:t>
            </a:r>
          </a:p>
          <a:p>
            <a:pPr marL="0" indent="0" algn="just">
              <a:buNone/>
            </a:pPr>
            <a:r>
              <a:rPr lang="el-GR" dirty="0">
                <a:solidFill>
                  <a:schemeClr val="tx1"/>
                </a:solidFill>
                <a:latin typeface="Times New Roman" panose="02020603050405020304" pitchFamily="18" charset="0"/>
                <a:cs typeface="Times New Roman" panose="02020603050405020304" pitchFamily="18" charset="0"/>
                <a:hlinkClick r:id="rId3"/>
              </a:rPr>
              <a:t>https://</a:t>
            </a:r>
            <a:r>
              <a:rPr lang="el-GR" dirty="0" smtClean="0">
                <a:solidFill>
                  <a:schemeClr val="tx1"/>
                </a:solidFill>
                <a:latin typeface="Times New Roman" panose="02020603050405020304" pitchFamily="18" charset="0"/>
                <a:cs typeface="Times New Roman" panose="02020603050405020304" pitchFamily="18" charset="0"/>
                <a:hlinkClick r:id="rId3"/>
              </a:rPr>
              <a:t>www.unhcr.org/gr/wp-content/uploads/sites/10/2019/07/PASSAGES_GREEK_FINAL.pdf</a:t>
            </a:r>
            <a:endParaRPr lang="el-GR"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a:solidFill>
                <a:schemeClr val="tx1"/>
              </a:solidFill>
              <a:latin typeface="Times New Roman" panose="02020603050405020304" pitchFamily="18" charset="0"/>
              <a:cs typeface="Times New Roman" panose="02020603050405020304" pitchFamily="18" charset="0"/>
            </a:endParaRPr>
          </a:p>
          <a:p>
            <a:pPr marL="0" indent="0" algn="just">
              <a:buNone/>
            </a:pPr>
            <a:r>
              <a:rPr lang="el-GR" dirty="0">
                <a:solidFill>
                  <a:schemeClr val="tx1"/>
                </a:solidFill>
                <a:latin typeface="Times New Roman" panose="02020603050405020304" pitchFamily="18" charset="0"/>
                <a:cs typeface="Times New Roman" panose="02020603050405020304" pitchFamily="18" charset="0"/>
              </a:rPr>
              <a:t>«Δεν είναι μόνο αριθμοί» (εκπαιδευτικό υλικό και εγχειρίδιο για τον εκπαιδευτικό). </a:t>
            </a:r>
          </a:p>
          <a:p>
            <a:pPr marL="0" indent="0" algn="just">
              <a:buNone/>
            </a:pPr>
            <a:r>
              <a:rPr lang="el-GR" dirty="0">
                <a:solidFill>
                  <a:schemeClr val="tx1"/>
                </a:solidFill>
                <a:latin typeface="Times New Roman" panose="02020603050405020304" pitchFamily="18" charset="0"/>
                <a:cs typeface="Times New Roman" panose="02020603050405020304" pitchFamily="18" charset="0"/>
                <a:hlinkClick r:id="rId4"/>
              </a:rPr>
              <a:t>https://</a:t>
            </a:r>
            <a:r>
              <a:rPr lang="el-GR" dirty="0" smtClean="0">
                <a:solidFill>
                  <a:schemeClr val="tx1"/>
                </a:solidFill>
                <a:latin typeface="Times New Roman" panose="02020603050405020304" pitchFamily="18" charset="0"/>
                <a:cs typeface="Times New Roman" panose="02020603050405020304" pitchFamily="18" charset="0"/>
                <a:hlinkClick r:id="rId4"/>
              </a:rPr>
              <a:t>www.unhcr.org/gr/wp-content/uploads/sites/10/2019/07/NJN-esot-EL_DEKEMBRIOS-2017_FINAL-1-1.pdf</a:t>
            </a:r>
            <a:endParaRPr lang="el-GR"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a:solidFill>
                <a:schemeClr val="tx1"/>
              </a:solidFill>
              <a:latin typeface="Times New Roman" panose="02020603050405020304" pitchFamily="18" charset="0"/>
              <a:cs typeface="Times New Roman" panose="02020603050405020304" pitchFamily="18" charset="0"/>
            </a:endParaRPr>
          </a:p>
          <a:p>
            <a:pPr marL="0" indent="0" algn="just">
              <a:buNone/>
            </a:pPr>
            <a:r>
              <a:rPr lang="el-GR" dirty="0">
                <a:solidFill>
                  <a:schemeClr val="tx1"/>
                </a:solidFill>
                <a:latin typeface="Times New Roman" panose="02020603050405020304" pitchFamily="18" charset="0"/>
                <a:cs typeface="Times New Roman" panose="02020603050405020304" pitchFamily="18" charset="0"/>
                <a:hlinkClick r:id="rId5"/>
              </a:rPr>
              <a:t>https://</a:t>
            </a:r>
            <a:r>
              <a:rPr lang="el-GR" dirty="0" smtClean="0">
                <a:solidFill>
                  <a:schemeClr val="tx1"/>
                </a:solidFill>
                <a:latin typeface="Times New Roman" panose="02020603050405020304" pitchFamily="18" charset="0"/>
                <a:cs typeface="Times New Roman" panose="02020603050405020304" pitchFamily="18" charset="0"/>
                <a:hlinkClick r:id="rId5"/>
              </a:rPr>
              <a:t>www.youtube.com/playlist?list=PLDhxOid2aiAFkB2H4yyrtHq_DKKzr4X3I</a:t>
            </a:r>
            <a:endParaRPr lang="el-GR"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l-GR"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575878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477692" y="875211"/>
            <a:ext cx="4572000" cy="4544695"/>
          </a:xfrm>
          <a:effectLst>
            <a:outerShdw blurRad="50800" dist="38100" dir="5400000" algn="t" rotWithShape="0">
              <a:prstClr val="black">
                <a:alpha val="40000"/>
              </a:prstClr>
            </a:outerShdw>
          </a:effectLst>
        </p:spPr>
        <p:txBody>
          <a:bodyPr>
            <a:noAutofit/>
          </a:bodyPr>
          <a:lstStyle/>
          <a:p>
            <a:pPr marL="0" indent="0" algn="just">
              <a:buClr>
                <a:srgbClr val="006699"/>
              </a:buClr>
              <a:buNone/>
            </a:pPr>
            <a:endParaRPr lang="el-GR" sz="3200" dirty="0" smtClean="0">
              <a:latin typeface="Times New Roman" panose="02020603050405020304" pitchFamily="18" charset="0"/>
              <a:cs typeface="Times New Roman" panose="02020603050405020304" pitchFamily="18" charset="0"/>
            </a:endParaRPr>
          </a:p>
          <a:p>
            <a:pPr marL="0" indent="0" algn="just">
              <a:buClr>
                <a:srgbClr val="006699"/>
              </a:buClr>
              <a:buNone/>
            </a:pPr>
            <a:endParaRPr lang="el-GR" sz="3200" dirty="0">
              <a:latin typeface="Times New Roman" panose="02020603050405020304" pitchFamily="18" charset="0"/>
              <a:cs typeface="Times New Roman" panose="02020603050405020304" pitchFamily="18" charset="0"/>
            </a:endParaRPr>
          </a:p>
          <a:p>
            <a:pPr marL="0" indent="0" algn="just">
              <a:buClr>
                <a:srgbClr val="006699"/>
              </a:buClr>
              <a:buNone/>
            </a:pPr>
            <a:endParaRPr lang="el-GR" sz="3200" dirty="0" smtClean="0">
              <a:latin typeface="Times New Roman" panose="02020603050405020304" pitchFamily="18" charset="0"/>
              <a:cs typeface="Times New Roman" panose="02020603050405020304" pitchFamily="18" charset="0"/>
            </a:endParaRPr>
          </a:p>
          <a:p>
            <a:pPr marL="0" indent="0" algn="just">
              <a:buClr>
                <a:srgbClr val="006699"/>
              </a:buClr>
              <a:buNone/>
            </a:pPr>
            <a:r>
              <a:rPr lang="el-GR" sz="3200" b="1" dirty="0" smtClean="0">
                <a:latin typeface="VAG-HurryPen" panose="02000508000000020004" pitchFamily="50" charset="0"/>
                <a:cs typeface="Times New Roman" panose="02020603050405020304" pitchFamily="18" charset="0"/>
              </a:rPr>
              <a:t>Σας ευχαριστώ </a:t>
            </a:r>
            <a:endParaRPr lang="el-GR" sz="3200" b="1" dirty="0">
              <a:latin typeface="VAG-HurryPen" panose="02000508000000020004" pitchFamily="50" charset="0"/>
              <a:cs typeface="Times New Roman" panose="02020603050405020304" pitchFamily="18" charset="0"/>
            </a:endParaRPr>
          </a:p>
        </p:txBody>
      </p:sp>
      <p:sp>
        <p:nvSpPr>
          <p:cNvPr id="5" name="Ορθογώνιο 4"/>
          <p:cNvSpPr/>
          <p:nvPr/>
        </p:nvSpPr>
        <p:spPr>
          <a:xfrm>
            <a:off x="5477692" y="3771748"/>
            <a:ext cx="6096000" cy="2554545"/>
          </a:xfrm>
          <a:prstGeom prst="rect">
            <a:avLst/>
          </a:prstGeom>
        </p:spPr>
        <p:txBody>
          <a:bodyPr>
            <a:spAutoFit/>
          </a:bodyPr>
          <a:lstStyle/>
          <a:p>
            <a:r>
              <a:rPr lang="el-GR" sz="2000" b="1" dirty="0">
                <a:solidFill>
                  <a:schemeClr val="bg1"/>
                </a:solidFill>
                <a:latin typeface="Times New Roman" panose="02020603050405020304" pitchFamily="18" charset="0"/>
                <a:cs typeface="Times New Roman" panose="02020603050405020304" pitchFamily="18" charset="0"/>
              </a:rPr>
              <a:t>Κουλίνου Θεοδώρα </a:t>
            </a:r>
            <a:endParaRPr lang="el-GR" sz="2000" b="1" dirty="0" smtClean="0">
              <a:solidFill>
                <a:schemeClr val="bg1"/>
              </a:solidFill>
              <a:latin typeface="Times New Roman" panose="02020603050405020304" pitchFamily="18" charset="0"/>
              <a:cs typeface="Times New Roman" panose="02020603050405020304" pitchFamily="18" charset="0"/>
            </a:endParaRPr>
          </a:p>
          <a:p>
            <a:r>
              <a:rPr lang="el-GR" sz="2000" dirty="0" smtClean="0">
                <a:solidFill>
                  <a:schemeClr val="bg1"/>
                </a:solidFill>
                <a:latin typeface="Times New Roman" panose="02020603050405020304" pitchFamily="18" charset="0"/>
                <a:cs typeface="Times New Roman" panose="02020603050405020304" pitchFamily="18" charset="0"/>
              </a:rPr>
              <a:t>Διευθύντρια </a:t>
            </a:r>
            <a:r>
              <a:rPr lang="el-GR" sz="2000" dirty="0">
                <a:solidFill>
                  <a:schemeClr val="bg1"/>
                </a:solidFill>
                <a:latin typeface="Times New Roman" panose="02020603050405020304" pitchFamily="18" charset="0"/>
                <a:cs typeface="Times New Roman" panose="02020603050405020304" pitchFamily="18" charset="0"/>
              </a:rPr>
              <a:t>του 3ου Εσπερινού ΕΠΑ.Λ. Αγίων Αναργύρων </a:t>
            </a:r>
          </a:p>
          <a:p>
            <a:r>
              <a:rPr lang="el-GR" sz="2000" dirty="0">
                <a:solidFill>
                  <a:schemeClr val="bg1"/>
                </a:solidFill>
                <a:latin typeface="Times New Roman" panose="02020603050405020304" pitchFamily="18" charset="0"/>
                <a:cs typeface="Times New Roman" panose="02020603050405020304" pitchFamily="18" charset="0"/>
              </a:rPr>
              <a:t>ΠΕ02 Βυζαντινής &amp; Νεοελληνικής Λογοτεχνίας </a:t>
            </a:r>
          </a:p>
          <a:p>
            <a:r>
              <a:rPr lang="el-GR" sz="2000" dirty="0" err="1">
                <a:solidFill>
                  <a:schemeClr val="bg1"/>
                </a:solidFill>
                <a:latin typeface="Times New Roman" panose="02020603050405020304" pitchFamily="18" charset="0"/>
                <a:cs typeface="Times New Roman" panose="02020603050405020304" pitchFamily="18" charset="0"/>
              </a:rPr>
              <a:t>MSc</a:t>
            </a:r>
            <a:r>
              <a:rPr lang="el-GR" sz="2000" dirty="0">
                <a:solidFill>
                  <a:schemeClr val="bg1"/>
                </a:solidFill>
                <a:latin typeface="Times New Roman" panose="02020603050405020304" pitchFamily="18" charset="0"/>
                <a:cs typeface="Times New Roman" panose="02020603050405020304" pitchFamily="18" charset="0"/>
              </a:rPr>
              <a:t> Κοινωνικής &amp; Εκπαιδευτικής </a:t>
            </a:r>
            <a:r>
              <a:rPr lang="el-GR" sz="2000" dirty="0" smtClean="0">
                <a:solidFill>
                  <a:schemeClr val="bg1"/>
                </a:solidFill>
                <a:latin typeface="Times New Roman" panose="02020603050405020304" pitchFamily="18" charset="0"/>
                <a:cs typeface="Times New Roman" panose="02020603050405020304" pitchFamily="18" charset="0"/>
              </a:rPr>
              <a:t>Πολιτικής. Εκπαιδευτικών </a:t>
            </a:r>
            <a:r>
              <a:rPr lang="el-GR" sz="2000" dirty="0">
                <a:solidFill>
                  <a:schemeClr val="bg1"/>
                </a:solidFill>
                <a:latin typeface="Times New Roman" panose="02020603050405020304" pitchFamily="18" charset="0"/>
                <a:cs typeface="Times New Roman" panose="02020603050405020304" pitchFamily="18" charset="0"/>
              </a:rPr>
              <a:t>Προγραμμάτων &amp; Υλικού: Τυπικής, Άτυπης  &amp; </a:t>
            </a:r>
            <a:r>
              <a:rPr lang="el-GR" sz="2000" dirty="0" smtClean="0">
                <a:solidFill>
                  <a:schemeClr val="bg1"/>
                </a:solidFill>
                <a:latin typeface="Times New Roman" panose="02020603050405020304" pitchFamily="18" charset="0"/>
                <a:cs typeface="Times New Roman" panose="02020603050405020304" pitchFamily="18" charset="0"/>
              </a:rPr>
              <a:t>Από Απόσταση </a:t>
            </a:r>
            <a:r>
              <a:rPr lang="el-GR" sz="2000" dirty="0">
                <a:solidFill>
                  <a:schemeClr val="bg1"/>
                </a:solidFill>
                <a:latin typeface="Times New Roman" panose="02020603050405020304" pitchFamily="18" charset="0"/>
                <a:cs typeface="Times New Roman" panose="02020603050405020304" pitchFamily="18" charset="0"/>
              </a:rPr>
              <a:t>Εκπαίδευση (Συμβατικές και e Μορφές )</a:t>
            </a:r>
          </a:p>
        </p:txBody>
      </p:sp>
    </p:spTree>
    <p:extLst>
      <p:ext uri="{BB962C8B-B14F-4D97-AF65-F5344CB8AC3E}">
        <p14:creationId xmlns:p14="http://schemas.microsoft.com/office/powerpoint/2010/main" val="17771830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579120" y="639793"/>
            <a:ext cx="11170920" cy="1150907"/>
          </a:xfrm>
        </p:spPr>
        <p:txBody>
          <a:bodyPr>
            <a:normAutofit/>
          </a:bodyPr>
          <a:lstStyle/>
          <a:p>
            <a:r>
              <a:rPr lang="el-GR" sz="360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Το προσφυγικό ζήτημα </a:t>
            </a:r>
            <a:endParaRPr lang="el-GR" sz="36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579120" y="1554480"/>
            <a:ext cx="11170920" cy="4953000"/>
          </a:xfrm>
          <a:effectLst>
            <a:outerShdw blurRad="50800" dist="38100" dir="5400000" algn="t" rotWithShape="0">
              <a:prstClr val="black">
                <a:alpha val="40000"/>
              </a:prstClr>
            </a:outerShdw>
          </a:effectLst>
        </p:spPr>
        <p:txBody>
          <a:bodyPr>
            <a:normAutofit/>
          </a:bodyPr>
          <a:lstStyle/>
          <a:p>
            <a:pPr algn="just"/>
            <a:endParaRPr lang="el-GR" sz="2600" dirty="0" smtClean="0">
              <a:solidFill>
                <a:schemeClr val="tx1"/>
              </a:solidFill>
              <a:latin typeface="Times New Roman" panose="02020603050405020304" pitchFamily="18" charset="0"/>
              <a:cs typeface="Times New Roman" panose="02020603050405020304" pitchFamily="18" charset="0"/>
            </a:endParaRPr>
          </a:p>
          <a:p>
            <a:pPr algn="just">
              <a:buClr>
                <a:schemeClr val="accent2"/>
              </a:buClr>
              <a:buFont typeface="Wingdings" panose="05000000000000000000" pitchFamily="2" charset="2"/>
              <a:buChar char="Ø"/>
            </a:pPr>
            <a:r>
              <a:rPr lang="el-GR"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Τις </a:t>
            </a:r>
            <a:r>
              <a:rPr lang="el-GR"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τελευταίες δεκαετίες η Ελλάδα </a:t>
            </a:r>
            <a:r>
              <a:rPr lang="el-GR"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και  οι γειτονικές </a:t>
            </a:r>
            <a:r>
              <a:rPr lang="el-GR"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χώρες της </a:t>
            </a:r>
            <a:r>
              <a:rPr lang="el-GR"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Νότιας Ευρώπης</a:t>
            </a:r>
            <a:r>
              <a:rPr lang="el-GR"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δέχθηκαν μεγάλο αριθμό μεταναστών και προσφύγων.</a:t>
            </a:r>
            <a:endParaRPr lang="el-GR"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buClr>
                <a:schemeClr val="accent2"/>
              </a:buClr>
              <a:buFont typeface="Wingdings" panose="05000000000000000000" pitchFamily="2" charset="2"/>
              <a:buChar char="Ø"/>
            </a:pPr>
            <a:r>
              <a:rPr lang="el-GR"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Από τον Αύγουστο </a:t>
            </a:r>
            <a:r>
              <a:rPr lang="el-GR"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του 2015 η ένταση των μεταναστευτικών και προσφυγικών </a:t>
            </a:r>
            <a:r>
              <a:rPr lang="el-GR"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ροών αυξήθηκε </a:t>
            </a:r>
            <a:r>
              <a:rPr lang="el-GR"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προκαλώντας έντονες </a:t>
            </a:r>
            <a:r>
              <a:rPr lang="el-GR"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κοινωνικό-πολιτισμικές αλλαγές. </a:t>
            </a:r>
          </a:p>
          <a:p>
            <a:pPr algn="just">
              <a:buClr>
                <a:schemeClr val="accent2"/>
              </a:buClr>
              <a:buFont typeface="Wingdings" panose="05000000000000000000" pitchFamily="2" charset="2"/>
              <a:buChar char="Ø"/>
            </a:pPr>
            <a:r>
              <a:rPr lang="el-GR"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Λόγω </a:t>
            </a:r>
            <a:r>
              <a:rPr lang="el-GR"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της έντασης και της έκτασης του </a:t>
            </a:r>
            <a:r>
              <a:rPr lang="el-GR"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μεταναστευτικού ρεύματος </a:t>
            </a:r>
            <a:r>
              <a:rPr lang="el-GR"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στην Ελλάδα συγκροτήθηκαν νέοι </a:t>
            </a:r>
            <a:r>
              <a:rPr lang="el-GR"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πολιτικοδιοικητικοί μηχανισμοί (</a:t>
            </a:r>
            <a:r>
              <a:rPr lang="el-GR"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π.χ. Υπουργείο Μεταναστευτικής Πολιτικής</a:t>
            </a:r>
            <a:r>
              <a:rPr lang="el-GR"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θεσμοθετήθηκαν </a:t>
            </a:r>
            <a:r>
              <a:rPr lang="el-GR"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μέτρα </a:t>
            </a:r>
            <a:r>
              <a:rPr lang="el-GR"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και αναπτύχθηκαν </a:t>
            </a:r>
            <a:r>
              <a:rPr lang="el-GR"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δράσεις με στόχο </a:t>
            </a:r>
            <a:r>
              <a:rPr lang="el-GR"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τη </a:t>
            </a:r>
            <a:r>
              <a:rPr lang="el-GR"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διαχείριση του </a:t>
            </a:r>
            <a:r>
              <a:rPr lang="el-GR"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συγκεκριμένου ζητήματος</a:t>
            </a:r>
            <a:r>
              <a:rPr lang="el-GR"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buClr>
                <a:schemeClr val="accent2"/>
              </a:buClr>
              <a:buFont typeface="Wingdings" panose="05000000000000000000" pitchFamily="2" charset="2"/>
              <a:buChar char="Ø"/>
            </a:pPr>
            <a:endParaRPr lang="el-GR"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buClr>
                <a:schemeClr val="accent2"/>
              </a:buClr>
              <a:buFont typeface="Wingdings" panose="05000000000000000000" pitchFamily="2" charset="2"/>
              <a:buChar char="Ø"/>
            </a:pPr>
            <a:r>
              <a:rPr lang="el-GR"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Ένας </a:t>
            </a:r>
            <a:r>
              <a:rPr lang="el-GR"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από τους βασικούς προβληματισμούς σε αυτή τη </a:t>
            </a:r>
            <a:r>
              <a:rPr lang="el-GR"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διαδικασία αφορούσε </a:t>
            </a:r>
            <a:r>
              <a:rPr lang="el-GR"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την εκπαίδευση </a:t>
            </a:r>
            <a:r>
              <a:rPr lang="el-GR"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και την ένταξη των παιδιών στο εκπαιδευτικό σύστημα. </a:t>
            </a:r>
            <a:endParaRPr lang="el-GR"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buClr>
                <a:srgbClr val="006699"/>
              </a:buClr>
              <a:buFont typeface="Wingdings" panose="05000000000000000000" pitchFamily="2" charset="2"/>
              <a:buChar char="Ø"/>
            </a:pPr>
            <a:endParaRPr lang="el-GR" b="1" dirty="0">
              <a:solidFill>
                <a:srgbClr val="C00000"/>
              </a:solidFill>
            </a:endParaRPr>
          </a:p>
        </p:txBody>
      </p:sp>
      <p:pic>
        <p:nvPicPr>
          <p:cNvPr id="6" name="Εικόνα 5"/>
          <p:cNvPicPr>
            <a:picLocks noChangeAspect="1"/>
          </p:cNvPicPr>
          <p:nvPr/>
        </p:nvPicPr>
        <p:blipFill>
          <a:blip r:embed="rId2"/>
          <a:stretch>
            <a:fillRect/>
          </a:stretch>
        </p:blipFill>
        <p:spPr>
          <a:xfrm>
            <a:off x="5967846" y="264187"/>
            <a:ext cx="3182388" cy="1902117"/>
          </a:xfrm>
          <a:prstGeom prst="rect">
            <a:avLst/>
          </a:prstGeom>
        </p:spPr>
      </p:pic>
    </p:spTree>
    <p:extLst>
      <p:ext uri="{BB962C8B-B14F-4D97-AF65-F5344CB8AC3E}">
        <p14:creationId xmlns:p14="http://schemas.microsoft.com/office/powerpoint/2010/main" val="31867998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579120" y="639793"/>
            <a:ext cx="11170920" cy="1150907"/>
          </a:xfrm>
          <a:effectLst>
            <a:outerShdw blurRad="50800" dist="38100" dir="5400000" algn="t" rotWithShape="0">
              <a:prstClr val="black">
                <a:alpha val="40000"/>
              </a:prstClr>
            </a:outerShdw>
          </a:effectLst>
        </p:spPr>
        <p:txBody>
          <a:bodyPr>
            <a:normAutofit/>
          </a:bodyPr>
          <a:lstStyle/>
          <a:p>
            <a:r>
              <a:rPr lang="el-GR" sz="360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Το προσφυγικό ζήτημα </a:t>
            </a:r>
            <a:endParaRPr lang="el-GR" sz="36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579120" y="1790700"/>
            <a:ext cx="11003280" cy="4953000"/>
          </a:xfrm>
          <a:effectLst>
            <a:outerShdw blurRad="50800" dist="38100" dir="5400000" algn="t" rotWithShape="0">
              <a:prstClr val="black">
                <a:alpha val="40000"/>
              </a:prstClr>
            </a:outerShdw>
          </a:effectLst>
        </p:spPr>
        <p:txBody>
          <a:bodyPr>
            <a:normAutofit/>
          </a:bodyPr>
          <a:lstStyle/>
          <a:p>
            <a:pPr algn="just">
              <a:lnSpc>
                <a:spcPct val="100000"/>
              </a:lnSpc>
              <a:buClr>
                <a:srgbClr val="006699"/>
              </a:buClr>
              <a:buFont typeface="Wingdings" panose="05000000000000000000" pitchFamily="2" charset="2"/>
              <a:buChar char="Ø"/>
            </a:pPr>
            <a:r>
              <a:rPr lang="el-GR" sz="2600" dirty="0">
                <a:solidFill>
                  <a:schemeClr val="tx1"/>
                </a:solidFill>
                <a:latin typeface="Times New Roman" panose="02020603050405020304" pitchFamily="18" charset="0"/>
                <a:cs typeface="Times New Roman" panose="02020603050405020304" pitchFamily="18" charset="0"/>
              </a:rPr>
              <a:t>Περισσότεροι από 60.000 άνθρωποι </a:t>
            </a:r>
            <a:r>
              <a:rPr lang="el-GR" sz="2600" dirty="0" smtClean="0">
                <a:solidFill>
                  <a:schemeClr val="tx1"/>
                </a:solidFill>
                <a:latin typeface="Times New Roman" panose="02020603050405020304" pitchFamily="18" charset="0"/>
                <a:cs typeface="Times New Roman" panose="02020603050405020304" pitchFamily="18" charset="0"/>
              </a:rPr>
              <a:t>πρόσφυγες βρίσκονται στην Ελλάδα</a:t>
            </a:r>
            <a:r>
              <a:rPr lang="el-GR" sz="2600" dirty="0">
                <a:solidFill>
                  <a:schemeClr val="tx1"/>
                </a:solidFill>
                <a:latin typeface="Times New Roman" panose="02020603050405020304" pitchFamily="18" charset="0"/>
                <a:cs typeface="Times New Roman" panose="02020603050405020304" pitchFamily="18" charset="0"/>
              </a:rPr>
              <a:t>. </a:t>
            </a:r>
            <a:endParaRPr lang="el-GR" sz="2600" dirty="0" smtClean="0">
              <a:solidFill>
                <a:schemeClr val="tx1"/>
              </a:solidFill>
              <a:latin typeface="Times New Roman" panose="02020603050405020304" pitchFamily="18" charset="0"/>
              <a:cs typeface="Times New Roman" panose="02020603050405020304" pitchFamily="18" charset="0"/>
            </a:endParaRPr>
          </a:p>
          <a:p>
            <a:pPr algn="just">
              <a:lnSpc>
                <a:spcPct val="100000"/>
              </a:lnSpc>
              <a:buClr>
                <a:srgbClr val="006699"/>
              </a:buClr>
              <a:buFont typeface="Wingdings" panose="05000000000000000000" pitchFamily="2" charset="2"/>
              <a:buChar char="Ø"/>
            </a:pPr>
            <a:r>
              <a:rPr lang="el-GR" sz="2600" dirty="0" smtClean="0">
                <a:solidFill>
                  <a:schemeClr val="tx1"/>
                </a:solidFill>
                <a:latin typeface="Times New Roman" panose="02020603050405020304" pitchFamily="18" charset="0"/>
                <a:cs typeface="Times New Roman" panose="02020603050405020304" pitchFamily="18" charset="0"/>
              </a:rPr>
              <a:t>Πολλοί </a:t>
            </a:r>
            <a:r>
              <a:rPr lang="el-GR" sz="2600" dirty="0">
                <a:solidFill>
                  <a:schemeClr val="tx1"/>
                </a:solidFill>
                <a:latin typeface="Times New Roman" panose="02020603050405020304" pitchFamily="18" charset="0"/>
                <a:cs typeface="Times New Roman" panose="02020603050405020304" pitchFamily="18" charset="0"/>
              </a:rPr>
              <a:t>ζουν στα </a:t>
            </a:r>
            <a:r>
              <a:rPr lang="el-GR" sz="2600" dirty="0" smtClean="0">
                <a:solidFill>
                  <a:schemeClr val="tx1"/>
                </a:solidFill>
                <a:latin typeface="Times New Roman" panose="02020603050405020304" pitchFamily="18" charset="0"/>
                <a:cs typeface="Times New Roman" panose="02020603050405020304" pitchFamily="18" charset="0"/>
              </a:rPr>
              <a:t>Κέντρα Φιλοξενίας Προσφύγων, </a:t>
            </a:r>
            <a:r>
              <a:rPr lang="el-GR" sz="2600" dirty="0">
                <a:solidFill>
                  <a:schemeClr val="tx1"/>
                </a:solidFill>
                <a:latin typeface="Times New Roman" panose="02020603050405020304" pitchFamily="18" charset="0"/>
                <a:cs typeface="Times New Roman" panose="02020603050405020304" pitchFamily="18" charset="0"/>
              </a:rPr>
              <a:t>ενώ αρκετοί βρίσκονται σε</a:t>
            </a:r>
          </a:p>
          <a:p>
            <a:pPr marL="0" indent="0" algn="just">
              <a:lnSpc>
                <a:spcPct val="100000"/>
              </a:lnSpc>
              <a:buClr>
                <a:srgbClr val="006699"/>
              </a:buClr>
              <a:buNone/>
            </a:pPr>
            <a:r>
              <a:rPr lang="el-GR" sz="2600" dirty="0" smtClean="0">
                <a:solidFill>
                  <a:schemeClr val="tx1"/>
                </a:solidFill>
                <a:latin typeface="Times New Roman" panose="02020603050405020304" pitchFamily="18" charset="0"/>
                <a:cs typeface="Times New Roman" panose="02020603050405020304" pitchFamily="18" charset="0"/>
              </a:rPr>
              <a:t>   διαμερίσματα </a:t>
            </a:r>
            <a:r>
              <a:rPr lang="el-GR" sz="2600" dirty="0">
                <a:solidFill>
                  <a:schemeClr val="tx1"/>
                </a:solidFill>
                <a:latin typeface="Times New Roman" panose="02020603050405020304" pitchFamily="18" charset="0"/>
                <a:cs typeface="Times New Roman" panose="02020603050405020304" pitchFamily="18" charset="0"/>
              </a:rPr>
              <a:t>στον αστικό ιστό.</a:t>
            </a:r>
          </a:p>
          <a:p>
            <a:pPr algn="just">
              <a:lnSpc>
                <a:spcPct val="100000"/>
              </a:lnSpc>
              <a:buClr>
                <a:srgbClr val="006699"/>
              </a:buClr>
              <a:buFont typeface="Wingdings" panose="05000000000000000000" pitchFamily="2" charset="2"/>
              <a:buChar char="Ø"/>
            </a:pPr>
            <a:r>
              <a:rPr lang="el-GR" sz="2600" dirty="0">
                <a:solidFill>
                  <a:schemeClr val="tx1"/>
                </a:solidFill>
                <a:latin typeface="Times New Roman" panose="02020603050405020304" pitchFamily="18" charset="0"/>
                <a:cs typeface="Times New Roman" panose="02020603050405020304" pitchFamily="18" charset="0"/>
              </a:rPr>
              <a:t>Από αυτόν τον </a:t>
            </a:r>
            <a:r>
              <a:rPr lang="el-GR" sz="2600" dirty="0" smtClean="0">
                <a:solidFill>
                  <a:schemeClr val="tx1"/>
                </a:solidFill>
                <a:latin typeface="Times New Roman" panose="02020603050405020304" pitchFamily="18" charset="0"/>
                <a:cs typeface="Times New Roman" panose="02020603050405020304" pitchFamily="18" charset="0"/>
              </a:rPr>
              <a:t>πληθυσμό περισσότερο </a:t>
            </a:r>
            <a:r>
              <a:rPr lang="el-GR" sz="2600" dirty="0">
                <a:solidFill>
                  <a:schemeClr val="tx1"/>
                </a:solidFill>
                <a:latin typeface="Times New Roman" panose="02020603050405020304" pitchFamily="18" charset="0"/>
                <a:cs typeface="Times New Roman" panose="02020603050405020304" pitchFamily="18" charset="0"/>
              </a:rPr>
              <a:t>από το 40% είναι </a:t>
            </a:r>
            <a:r>
              <a:rPr lang="el-GR" sz="2600" dirty="0" smtClean="0">
                <a:solidFill>
                  <a:schemeClr val="tx1"/>
                </a:solidFill>
                <a:latin typeface="Times New Roman" panose="02020603050405020304" pitchFamily="18" charset="0"/>
                <a:cs typeface="Times New Roman" panose="02020603050405020304" pitchFamily="18" charset="0"/>
              </a:rPr>
              <a:t>παιδιά.</a:t>
            </a:r>
          </a:p>
        </p:txBody>
      </p:sp>
      <p:sp>
        <p:nvSpPr>
          <p:cNvPr id="8" name="TextBox 7"/>
          <p:cNvSpPr txBox="1"/>
          <p:nvPr/>
        </p:nvSpPr>
        <p:spPr>
          <a:xfrm>
            <a:off x="0" y="4389120"/>
            <a:ext cx="12192000" cy="2468880"/>
          </a:xfrm>
          <a:prstGeom prst="rect">
            <a:avLst/>
          </a:prstGeom>
          <a:solidFill>
            <a:schemeClr val="accent2"/>
          </a:solidFill>
          <a:ln>
            <a:solidFill>
              <a:schemeClr val="tx2"/>
            </a:solidFill>
          </a:ln>
        </p:spPr>
        <p:txBody>
          <a:bodyPr wrap="square" rtlCol="0">
            <a:spAutoFit/>
          </a:bodyPr>
          <a:lstStyle/>
          <a:p>
            <a:endParaRPr lang="el-GR" dirty="0" err="1" smtClean="0"/>
          </a:p>
        </p:txBody>
      </p:sp>
    </p:spTree>
    <p:extLst>
      <p:ext uri="{BB962C8B-B14F-4D97-AF65-F5344CB8AC3E}">
        <p14:creationId xmlns:p14="http://schemas.microsoft.com/office/powerpoint/2010/main" val="2918390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716280" y="639793"/>
            <a:ext cx="9837420" cy="1150907"/>
          </a:xfrm>
        </p:spPr>
        <p:txBody>
          <a:bodyPr>
            <a:normAutofit/>
          </a:bodyPr>
          <a:lstStyle/>
          <a:p>
            <a:r>
              <a:rPr lang="el-GR" sz="3600" dirty="0">
                <a:solidFill>
                  <a:schemeClr val="bg1"/>
                </a:solidFill>
                <a:latin typeface="Times New Roman" panose="02020603050405020304" pitchFamily="18" charset="0"/>
                <a:cs typeface="Times New Roman" panose="02020603050405020304" pitchFamily="18" charset="0"/>
              </a:rPr>
              <a:t>Η προσφυγική κρίση </a:t>
            </a:r>
          </a:p>
        </p:txBody>
      </p:sp>
      <p:sp>
        <p:nvSpPr>
          <p:cNvPr id="5" name="Ορθογώνιο 4"/>
          <p:cNvSpPr/>
          <p:nvPr/>
        </p:nvSpPr>
        <p:spPr>
          <a:xfrm>
            <a:off x="457200" y="1790700"/>
            <a:ext cx="11170920" cy="2677656"/>
          </a:xfrm>
          <a:prstGeom prst="rect">
            <a:avLst/>
          </a:prstGeom>
          <a:effectLst>
            <a:outerShdw blurRad="50800" dist="38100" dir="5400000" algn="t" rotWithShape="0">
              <a:prstClr val="black">
                <a:alpha val="40000"/>
              </a:prstClr>
            </a:outerShdw>
          </a:effectLst>
        </p:spPr>
        <p:txBody>
          <a:bodyPr wrap="square">
            <a:spAutoFit/>
          </a:bodyPr>
          <a:lstStyle/>
          <a:p>
            <a:pPr marL="342900" indent="-342900" algn="just">
              <a:buClr>
                <a:schemeClr val="bg1"/>
              </a:buClr>
              <a:buFont typeface="Wingdings" panose="05000000000000000000" pitchFamily="2" charset="2"/>
              <a:buChar char="Ø"/>
            </a:pPr>
            <a:r>
              <a:rPr lang="el-GR" sz="2400" b="1" dirty="0">
                <a:solidFill>
                  <a:schemeClr val="bg1"/>
                </a:solidFill>
                <a:latin typeface="Times New Roman" panose="02020603050405020304" pitchFamily="18" charset="0"/>
                <a:cs typeface="Times New Roman" panose="02020603050405020304" pitchFamily="18" charset="0"/>
              </a:rPr>
              <a:t>Τα παιδιά των προσφύγων μετά τη βίαιη απομάκρυνσή τους από τη χώρα τους, έχουν παραμείνει εκτός σχολείου για διάστημα μεγαλύτερο του ενός έτους. </a:t>
            </a:r>
          </a:p>
          <a:p>
            <a:pPr marL="342900" indent="-342900" algn="just">
              <a:buClr>
                <a:schemeClr val="bg1"/>
              </a:buClr>
              <a:buFont typeface="Wingdings" panose="05000000000000000000" pitchFamily="2" charset="2"/>
              <a:buChar char="Ø"/>
            </a:pPr>
            <a:r>
              <a:rPr lang="el-GR" sz="2400" b="1" dirty="0">
                <a:solidFill>
                  <a:schemeClr val="bg1"/>
                </a:solidFill>
                <a:latin typeface="Times New Roman" panose="02020603050405020304" pitchFamily="18" charset="0"/>
                <a:cs typeface="Times New Roman" panose="02020603050405020304" pitchFamily="18" charset="0"/>
              </a:rPr>
              <a:t>Περιορισμένος αριθμός προσφυγοπαίδων ζουν με την οικογένειά τους σε διαμερίσματα στις πόλεις ή σε χώρους καταλήψεων. </a:t>
            </a:r>
          </a:p>
          <a:p>
            <a:pPr marL="342900" indent="-342900" algn="just">
              <a:buClr>
                <a:schemeClr val="bg1"/>
              </a:buClr>
              <a:buFont typeface="Wingdings" panose="05000000000000000000" pitchFamily="2" charset="2"/>
              <a:buChar char="Ø"/>
            </a:pPr>
            <a:r>
              <a:rPr lang="el-GR" sz="2400" b="1" dirty="0">
                <a:solidFill>
                  <a:schemeClr val="bg1"/>
                </a:solidFill>
                <a:latin typeface="Times New Roman" panose="02020603050405020304" pitchFamily="18" charset="0"/>
                <a:cs typeface="Times New Roman" panose="02020603050405020304" pitchFamily="18" charset="0"/>
              </a:rPr>
              <a:t>Ο μεγαλύτερος </a:t>
            </a:r>
            <a:r>
              <a:rPr lang="el-GR" sz="2400" b="1" dirty="0" smtClean="0">
                <a:solidFill>
                  <a:schemeClr val="bg1"/>
                </a:solidFill>
                <a:latin typeface="Times New Roman" panose="02020603050405020304" pitchFamily="18" charset="0"/>
                <a:cs typeface="Times New Roman" panose="02020603050405020304" pitchFamily="18" charset="0"/>
              </a:rPr>
              <a:t>αριθμός </a:t>
            </a:r>
            <a:r>
              <a:rPr lang="el-GR" sz="2400" b="1" dirty="0">
                <a:solidFill>
                  <a:schemeClr val="bg1"/>
                </a:solidFill>
                <a:latin typeface="Times New Roman" panose="02020603050405020304" pitchFamily="18" charset="0"/>
                <a:cs typeface="Times New Roman" panose="02020603050405020304" pitchFamily="18" charset="0"/>
              </a:rPr>
              <a:t>παραμένει στα κέντρα φιλοξενίας και για τους περισσότερους από αυτούς η προοπτική να μετεγκατασταθούν σε άλλη χώρα είναι βασικό ζητούμενο.</a:t>
            </a:r>
          </a:p>
        </p:txBody>
      </p:sp>
    </p:spTree>
    <p:extLst>
      <p:ext uri="{BB962C8B-B14F-4D97-AF65-F5344CB8AC3E}">
        <p14:creationId xmlns:p14="http://schemas.microsoft.com/office/powerpoint/2010/main" val="2558254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563880" y="639793"/>
            <a:ext cx="9989820" cy="1150907"/>
          </a:xfrm>
        </p:spPr>
        <p:txBody>
          <a:bodyPr>
            <a:normAutofit/>
          </a:bodyPr>
          <a:lstStyle/>
          <a:p>
            <a:r>
              <a:rPr lang="el-GR" sz="3600" dirty="0" smtClean="0">
                <a:solidFill>
                  <a:srgbClr val="C00000"/>
                </a:solidFill>
                <a:latin typeface="Times New Roman" panose="02020603050405020304" pitchFamily="18" charset="0"/>
                <a:cs typeface="Times New Roman" panose="02020603050405020304" pitchFamily="18" charset="0"/>
              </a:rPr>
              <a:t>Ο προσφυγικός πληθυσμός </a:t>
            </a:r>
            <a:endParaRPr lang="el-GR" sz="3600" dirty="0">
              <a:solidFill>
                <a:srgbClr val="C00000"/>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497840" y="1606290"/>
            <a:ext cx="11358880" cy="5038350"/>
          </a:xfrm>
          <a:effectLst>
            <a:outerShdw blurRad="50800" dist="38100" dir="5400000" algn="t" rotWithShape="0">
              <a:prstClr val="black">
                <a:alpha val="40000"/>
              </a:prstClr>
            </a:outerShdw>
          </a:effectLst>
        </p:spPr>
        <p:txBody>
          <a:bodyPr>
            <a:normAutofit fontScale="92500" lnSpcReduction="20000"/>
          </a:bodyPr>
          <a:lstStyle/>
          <a:p>
            <a:pPr marL="0" indent="0">
              <a:buClr>
                <a:srgbClr val="006699"/>
              </a:buClr>
              <a:buNone/>
            </a:pPr>
            <a:endParaRPr lang="el-GR" b="1" dirty="0" smtClean="0">
              <a:solidFill>
                <a:schemeClr val="tx1"/>
              </a:solidFill>
              <a:latin typeface="Times New Roman" panose="02020603050405020304" pitchFamily="18" charset="0"/>
              <a:cs typeface="Times New Roman" panose="02020603050405020304" pitchFamily="18" charset="0"/>
            </a:endParaRPr>
          </a:p>
          <a:p>
            <a:pPr marL="0" indent="0">
              <a:buClr>
                <a:srgbClr val="006699"/>
              </a:buClr>
              <a:buNone/>
            </a:pPr>
            <a:r>
              <a:rPr lang="el-GR" b="1" dirty="0" smtClean="0">
                <a:solidFill>
                  <a:schemeClr val="tx1"/>
                </a:solidFill>
                <a:latin typeface="Times New Roman" panose="02020603050405020304" pitchFamily="18" charset="0"/>
                <a:cs typeface="Times New Roman" panose="02020603050405020304" pitchFamily="18" charset="0"/>
              </a:rPr>
              <a:t>Σύμφωνα </a:t>
            </a:r>
            <a:r>
              <a:rPr lang="el-GR" b="1" dirty="0">
                <a:solidFill>
                  <a:schemeClr val="tx1"/>
                </a:solidFill>
                <a:latin typeface="Times New Roman" panose="02020603050405020304" pitchFamily="18" charset="0"/>
                <a:cs typeface="Times New Roman" panose="02020603050405020304" pitchFamily="18" charset="0"/>
              </a:rPr>
              <a:t>με τις τελευταίες εκτιμήσεις της </a:t>
            </a:r>
            <a:r>
              <a:rPr lang="el-GR" b="1" dirty="0" smtClean="0">
                <a:solidFill>
                  <a:schemeClr val="tx1"/>
                </a:solidFill>
                <a:latin typeface="Times New Roman" panose="02020603050405020304" pitchFamily="18" charset="0"/>
                <a:cs typeface="Times New Roman" panose="02020603050405020304" pitchFamily="18" charset="0"/>
              </a:rPr>
              <a:t>UNICEF  (</a:t>
            </a:r>
            <a:r>
              <a:rPr lang="el-GR" b="1" dirty="0">
                <a:solidFill>
                  <a:schemeClr val="tx1"/>
                </a:solidFill>
                <a:latin typeface="Times New Roman" panose="02020603050405020304" pitchFamily="18" charset="0"/>
                <a:cs typeface="Times New Roman" panose="02020603050405020304" pitchFamily="18" charset="0"/>
              </a:rPr>
              <a:t>Νοέμβριος 2017</a:t>
            </a:r>
            <a:r>
              <a:rPr lang="el-GR" b="1" dirty="0" smtClean="0">
                <a:solidFill>
                  <a:schemeClr val="tx1"/>
                </a:solidFill>
                <a:latin typeface="Times New Roman" panose="02020603050405020304" pitchFamily="18" charset="0"/>
                <a:cs typeface="Times New Roman" panose="02020603050405020304" pitchFamily="18" charset="0"/>
              </a:rPr>
              <a:t>)</a:t>
            </a:r>
            <a:endParaRPr lang="en-US" b="1" dirty="0" smtClean="0">
              <a:solidFill>
                <a:schemeClr val="tx1"/>
              </a:solidFill>
              <a:latin typeface="Times New Roman" panose="02020603050405020304" pitchFamily="18" charset="0"/>
              <a:cs typeface="Times New Roman" panose="02020603050405020304" pitchFamily="18" charset="0"/>
            </a:endParaRPr>
          </a:p>
          <a:p>
            <a:pPr marL="0" indent="0">
              <a:buClr>
                <a:srgbClr val="006699"/>
              </a:buClr>
              <a:buNone/>
            </a:pPr>
            <a:endParaRPr lang="el-GR" b="1" dirty="0">
              <a:solidFill>
                <a:schemeClr val="tx1"/>
              </a:solidFill>
              <a:latin typeface="Times New Roman" panose="02020603050405020304" pitchFamily="18" charset="0"/>
              <a:cs typeface="Times New Roman" panose="02020603050405020304" pitchFamily="18" charset="0"/>
            </a:endParaRPr>
          </a:p>
          <a:p>
            <a:pPr>
              <a:buClr>
                <a:schemeClr val="accent2"/>
              </a:buClr>
              <a:buFont typeface="Wingdings" panose="05000000000000000000" pitchFamily="2" charset="2"/>
              <a:buChar char="Ø"/>
            </a:pPr>
            <a:r>
              <a:rPr lang="el-GR" sz="2800" dirty="0" smtClean="0">
                <a:solidFill>
                  <a:schemeClr val="tx1"/>
                </a:solidFill>
                <a:latin typeface="Times New Roman" panose="02020603050405020304" pitchFamily="18" charset="0"/>
                <a:cs typeface="Times New Roman" panose="02020603050405020304" pitchFamily="18" charset="0"/>
              </a:rPr>
              <a:t>Ο </a:t>
            </a:r>
            <a:r>
              <a:rPr lang="el-GR" sz="2800" b="1" dirty="0" smtClean="0">
                <a:solidFill>
                  <a:schemeClr val="tx1"/>
                </a:solidFill>
                <a:latin typeface="Times New Roman" panose="02020603050405020304" pitchFamily="18" charset="0"/>
                <a:cs typeface="Times New Roman" panose="02020603050405020304" pitchFamily="18" charset="0"/>
              </a:rPr>
              <a:t>προσφυγικός πληθυσμός παιδιών </a:t>
            </a:r>
            <a:r>
              <a:rPr lang="el-GR" sz="2800" dirty="0">
                <a:solidFill>
                  <a:schemeClr val="tx1"/>
                </a:solidFill>
                <a:latin typeface="Times New Roman" panose="02020603050405020304" pitchFamily="18" charset="0"/>
                <a:cs typeface="Times New Roman" panose="02020603050405020304" pitchFamily="18" charset="0"/>
              </a:rPr>
              <a:t>στην </a:t>
            </a:r>
            <a:r>
              <a:rPr lang="el-GR" sz="2800" dirty="0" smtClean="0">
                <a:solidFill>
                  <a:schemeClr val="tx1"/>
                </a:solidFill>
                <a:latin typeface="Times New Roman" panose="02020603050405020304" pitchFamily="18" charset="0"/>
                <a:cs typeface="Times New Roman" panose="02020603050405020304" pitchFamily="18" charset="0"/>
              </a:rPr>
              <a:t>Ελλάδα υπολογίζεται </a:t>
            </a:r>
            <a:r>
              <a:rPr lang="el-GR" sz="2800" dirty="0">
                <a:solidFill>
                  <a:schemeClr val="tx1"/>
                </a:solidFill>
                <a:latin typeface="Times New Roman" panose="02020603050405020304" pitchFamily="18" charset="0"/>
                <a:cs typeface="Times New Roman" panose="02020603050405020304" pitchFamily="18" charset="0"/>
              </a:rPr>
              <a:t>περίπου στα </a:t>
            </a:r>
            <a:endParaRPr lang="el-GR" sz="2800" dirty="0" smtClean="0">
              <a:solidFill>
                <a:schemeClr val="tx1"/>
              </a:solidFill>
              <a:latin typeface="Times New Roman" panose="02020603050405020304" pitchFamily="18" charset="0"/>
              <a:cs typeface="Times New Roman" panose="02020603050405020304" pitchFamily="18" charset="0"/>
            </a:endParaRPr>
          </a:p>
          <a:p>
            <a:pPr marL="0" indent="0">
              <a:buClr>
                <a:schemeClr val="accent2"/>
              </a:buClr>
              <a:buNone/>
            </a:pPr>
            <a:r>
              <a:rPr lang="el-GR" sz="2800" dirty="0" smtClean="0">
                <a:solidFill>
                  <a:schemeClr val="tx1"/>
                </a:solidFill>
                <a:latin typeface="Times New Roman" panose="02020603050405020304" pitchFamily="18" charset="0"/>
                <a:cs typeface="Times New Roman" panose="02020603050405020304" pitchFamily="18" charset="0"/>
              </a:rPr>
              <a:t>   19.000 </a:t>
            </a:r>
            <a:r>
              <a:rPr lang="el-GR" sz="2800" dirty="0">
                <a:solidFill>
                  <a:schemeClr val="tx1"/>
                </a:solidFill>
                <a:latin typeface="Times New Roman" panose="02020603050405020304" pitchFamily="18" charset="0"/>
                <a:cs typeface="Times New Roman" panose="02020603050405020304" pitchFamily="18" charset="0"/>
              </a:rPr>
              <a:t>με απόκλιση της τάξεως του +/- </a:t>
            </a:r>
            <a:r>
              <a:rPr lang="el-GR" sz="2800" dirty="0" smtClean="0">
                <a:solidFill>
                  <a:schemeClr val="tx1"/>
                </a:solidFill>
                <a:latin typeface="Times New Roman" panose="02020603050405020304" pitchFamily="18" charset="0"/>
                <a:cs typeface="Times New Roman" panose="02020603050405020304" pitchFamily="18" charset="0"/>
              </a:rPr>
              <a:t>5%. </a:t>
            </a:r>
          </a:p>
          <a:p>
            <a:pPr>
              <a:buClr>
                <a:schemeClr val="accent2"/>
              </a:buClr>
              <a:buFont typeface="Wingdings" panose="05000000000000000000" pitchFamily="2" charset="2"/>
              <a:buChar char="§"/>
            </a:pPr>
            <a:r>
              <a:rPr lang="el-GR" sz="2800" dirty="0" smtClean="0">
                <a:solidFill>
                  <a:schemeClr val="tx1"/>
                </a:solidFill>
                <a:latin typeface="Times New Roman" panose="02020603050405020304" pitchFamily="18" charset="0"/>
                <a:cs typeface="Times New Roman" panose="02020603050405020304" pitchFamily="18" charset="0"/>
              </a:rPr>
              <a:t>4.200 </a:t>
            </a:r>
            <a:r>
              <a:rPr lang="el-GR" sz="2800" dirty="0">
                <a:solidFill>
                  <a:schemeClr val="tx1"/>
                </a:solidFill>
                <a:latin typeface="Times New Roman" panose="02020603050405020304" pitchFamily="18" charset="0"/>
                <a:cs typeface="Times New Roman" panose="02020603050405020304" pitchFamily="18" charset="0"/>
              </a:rPr>
              <a:t>διαμένουν στα νησιά </a:t>
            </a:r>
            <a:endParaRPr lang="el-GR" sz="2800" dirty="0" smtClean="0">
              <a:solidFill>
                <a:schemeClr val="tx1"/>
              </a:solidFill>
              <a:latin typeface="Times New Roman" panose="02020603050405020304" pitchFamily="18" charset="0"/>
              <a:cs typeface="Times New Roman" panose="02020603050405020304" pitchFamily="18" charset="0"/>
            </a:endParaRPr>
          </a:p>
          <a:p>
            <a:pPr>
              <a:buClr>
                <a:schemeClr val="accent2"/>
              </a:buClr>
              <a:buFont typeface="Wingdings" panose="05000000000000000000" pitchFamily="2" charset="2"/>
              <a:buChar char="§"/>
            </a:pPr>
            <a:r>
              <a:rPr lang="el-GR" sz="2800" dirty="0" smtClean="0">
                <a:solidFill>
                  <a:schemeClr val="tx1"/>
                </a:solidFill>
                <a:latin typeface="Times New Roman" panose="02020603050405020304" pitchFamily="18" charset="0"/>
                <a:cs typeface="Times New Roman" panose="02020603050405020304" pitchFamily="18" charset="0"/>
              </a:rPr>
              <a:t>14.800 </a:t>
            </a:r>
            <a:r>
              <a:rPr lang="el-GR" sz="2800" dirty="0">
                <a:solidFill>
                  <a:schemeClr val="tx1"/>
                </a:solidFill>
                <a:latin typeface="Times New Roman" panose="02020603050405020304" pitchFamily="18" charset="0"/>
                <a:cs typeface="Times New Roman" panose="02020603050405020304" pitchFamily="18" charset="0"/>
              </a:rPr>
              <a:t>στην </a:t>
            </a:r>
            <a:r>
              <a:rPr lang="el-GR" sz="2800" dirty="0" smtClean="0">
                <a:solidFill>
                  <a:schemeClr val="tx1"/>
                </a:solidFill>
                <a:latin typeface="Times New Roman" panose="02020603050405020304" pitchFamily="18" charset="0"/>
                <a:cs typeface="Times New Roman" panose="02020603050405020304" pitchFamily="18" charset="0"/>
              </a:rPr>
              <a:t>ενδοχώρα</a:t>
            </a:r>
            <a:endParaRPr lang="el-GR" sz="2800" dirty="0">
              <a:solidFill>
                <a:schemeClr val="tx1"/>
              </a:solidFill>
              <a:latin typeface="Times New Roman" panose="02020603050405020304" pitchFamily="18" charset="0"/>
              <a:cs typeface="Times New Roman" panose="02020603050405020304" pitchFamily="18" charset="0"/>
            </a:endParaRPr>
          </a:p>
          <a:p>
            <a:pPr>
              <a:buClr>
                <a:schemeClr val="accent2"/>
              </a:buClr>
              <a:buFont typeface="Wingdings" panose="05000000000000000000" pitchFamily="2" charset="2"/>
              <a:buChar char="§"/>
            </a:pPr>
            <a:r>
              <a:rPr lang="el-GR" sz="2800" dirty="0" smtClean="0">
                <a:solidFill>
                  <a:schemeClr val="tx1"/>
                </a:solidFill>
                <a:latin typeface="Times New Roman" panose="02020603050405020304" pitchFamily="18" charset="0"/>
                <a:cs typeface="Times New Roman" panose="02020603050405020304" pitchFamily="18" charset="0"/>
              </a:rPr>
              <a:t>8.000 </a:t>
            </a:r>
            <a:r>
              <a:rPr lang="el-GR" sz="2800" dirty="0">
                <a:solidFill>
                  <a:schemeClr val="tx1"/>
                </a:solidFill>
                <a:latin typeface="Times New Roman" panose="02020603050405020304" pitchFamily="18" charset="0"/>
                <a:cs typeface="Times New Roman" panose="02020603050405020304" pitchFamily="18" charset="0"/>
              </a:rPr>
              <a:t>περίπου κατοικούν σε Κέντρα </a:t>
            </a:r>
            <a:r>
              <a:rPr lang="el-GR" sz="2800" dirty="0" smtClean="0">
                <a:solidFill>
                  <a:schemeClr val="tx1"/>
                </a:solidFill>
                <a:latin typeface="Times New Roman" panose="02020603050405020304" pitchFamily="18" charset="0"/>
                <a:cs typeface="Times New Roman" panose="02020603050405020304" pitchFamily="18" charset="0"/>
              </a:rPr>
              <a:t>Φιλοξενίας Προσφύγων </a:t>
            </a:r>
          </a:p>
          <a:p>
            <a:pPr>
              <a:buClr>
                <a:schemeClr val="accent2"/>
              </a:buClr>
              <a:buFont typeface="Wingdings" panose="05000000000000000000" pitchFamily="2" charset="2"/>
              <a:buChar char="§"/>
            </a:pPr>
            <a:r>
              <a:rPr lang="el-GR" sz="2800" dirty="0" smtClean="0">
                <a:solidFill>
                  <a:schemeClr val="tx1"/>
                </a:solidFill>
                <a:latin typeface="Times New Roman" panose="02020603050405020304" pitchFamily="18" charset="0"/>
                <a:cs typeface="Times New Roman" panose="02020603050405020304" pitchFamily="18" charset="0"/>
              </a:rPr>
              <a:t>8.000 </a:t>
            </a:r>
            <a:r>
              <a:rPr lang="el-GR" sz="2800" dirty="0">
                <a:solidFill>
                  <a:schemeClr val="tx1"/>
                </a:solidFill>
                <a:latin typeface="Times New Roman" panose="02020603050405020304" pitchFamily="18" charset="0"/>
                <a:cs typeface="Times New Roman" panose="02020603050405020304" pitchFamily="18" charset="0"/>
              </a:rPr>
              <a:t>περίπου διαμένουν σε δομές φιλοξενίας υπό </a:t>
            </a:r>
            <a:r>
              <a:rPr lang="el-GR" sz="2800" dirty="0" smtClean="0">
                <a:solidFill>
                  <a:schemeClr val="tx1"/>
                </a:solidFill>
                <a:latin typeface="Times New Roman" panose="02020603050405020304" pitchFamily="18" charset="0"/>
                <a:cs typeface="Times New Roman" panose="02020603050405020304" pitchFamily="18" charset="0"/>
              </a:rPr>
              <a:t>την Ύπατη Αρμοστεία</a:t>
            </a:r>
          </a:p>
          <a:p>
            <a:pPr>
              <a:buClr>
                <a:schemeClr val="accent2"/>
              </a:buClr>
              <a:buFont typeface="Wingdings" panose="05000000000000000000" pitchFamily="2" charset="2"/>
              <a:buChar char="§"/>
            </a:pPr>
            <a:r>
              <a:rPr lang="el-GR" sz="2800" dirty="0" smtClean="0">
                <a:solidFill>
                  <a:schemeClr val="tx1"/>
                </a:solidFill>
                <a:latin typeface="Times New Roman" panose="02020603050405020304" pitchFamily="18" charset="0"/>
                <a:cs typeface="Times New Roman" panose="02020603050405020304" pitchFamily="18" charset="0"/>
              </a:rPr>
              <a:t>Ασυνόδευτα παιδιά 3.150</a:t>
            </a:r>
            <a:r>
              <a:rPr lang="el-GR" sz="2800" dirty="0">
                <a:solidFill>
                  <a:schemeClr val="tx1"/>
                </a:solidFill>
                <a:latin typeface="Times New Roman" panose="02020603050405020304" pitchFamily="18" charset="0"/>
                <a:cs typeface="Times New Roman" panose="02020603050405020304" pitchFamily="18" charset="0"/>
              </a:rPr>
              <a:t>. </a:t>
            </a:r>
            <a:endParaRPr lang="el-GR" sz="2800" dirty="0" smtClean="0">
              <a:solidFill>
                <a:schemeClr val="tx1"/>
              </a:solidFill>
              <a:latin typeface="Times New Roman" panose="02020603050405020304" pitchFamily="18" charset="0"/>
              <a:cs typeface="Times New Roman" panose="02020603050405020304" pitchFamily="18" charset="0"/>
            </a:endParaRPr>
          </a:p>
          <a:p>
            <a:pPr>
              <a:buClr>
                <a:schemeClr val="accent2"/>
              </a:buClr>
              <a:buFont typeface="Wingdings" panose="05000000000000000000" pitchFamily="2" charset="2"/>
              <a:buChar char="§"/>
            </a:pPr>
            <a:r>
              <a:rPr lang="el-GR" sz="2800" dirty="0" smtClean="0">
                <a:solidFill>
                  <a:schemeClr val="tx1"/>
                </a:solidFill>
                <a:latin typeface="Times New Roman" panose="02020603050405020304" pitchFamily="18" charset="0"/>
                <a:cs typeface="Times New Roman" panose="02020603050405020304" pitchFamily="18" charset="0"/>
              </a:rPr>
              <a:t>Το 12% ανήκει στην ηλικία 16-17 </a:t>
            </a:r>
            <a:r>
              <a:rPr lang="el-GR" sz="2800" dirty="0">
                <a:solidFill>
                  <a:schemeClr val="tx1"/>
                </a:solidFill>
                <a:latin typeface="Times New Roman" panose="02020603050405020304" pitchFamily="18" charset="0"/>
                <a:cs typeface="Times New Roman" panose="02020603050405020304" pitchFamily="18" charset="0"/>
              </a:rPr>
              <a:t>ετών  </a:t>
            </a:r>
            <a:endParaRPr lang="el-GR" sz="2800" dirty="0" smtClean="0">
              <a:solidFill>
                <a:schemeClr val="tx1"/>
              </a:solidFill>
              <a:latin typeface="Times New Roman" panose="02020603050405020304" pitchFamily="18" charset="0"/>
              <a:cs typeface="Times New Roman" panose="02020603050405020304" pitchFamily="18" charset="0"/>
            </a:endParaRPr>
          </a:p>
          <a:p>
            <a:pPr>
              <a:buClr>
                <a:schemeClr val="accent2"/>
              </a:buClr>
              <a:buFont typeface="Wingdings" panose="05000000000000000000" pitchFamily="2" charset="2"/>
              <a:buChar char="§"/>
            </a:pPr>
            <a:r>
              <a:rPr lang="el-GR" sz="2800" dirty="0">
                <a:solidFill>
                  <a:schemeClr val="tx1"/>
                </a:solidFill>
                <a:latin typeface="Times New Roman" panose="02020603050405020304" pitchFamily="18" charset="0"/>
                <a:cs typeface="Times New Roman" panose="02020603050405020304" pitchFamily="18" charset="0"/>
              </a:rPr>
              <a:t>Η</a:t>
            </a:r>
            <a:r>
              <a:rPr lang="el-GR" sz="2800" dirty="0" smtClean="0">
                <a:solidFill>
                  <a:schemeClr val="tx1"/>
                </a:solidFill>
                <a:latin typeface="Times New Roman" panose="02020603050405020304" pitchFamily="18" charset="0"/>
                <a:cs typeface="Times New Roman" panose="02020603050405020304" pitchFamily="18" charset="0"/>
              </a:rPr>
              <a:t> </a:t>
            </a:r>
            <a:r>
              <a:rPr lang="el-GR" sz="2800" dirty="0">
                <a:solidFill>
                  <a:schemeClr val="tx1"/>
                </a:solidFill>
                <a:latin typeface="Times New Roman" panose="02020603050405020304" pitchFamily="18" charset="0"/>
                <a:cs typeface="Times New Roman" panose="02020603050405020304" pitchFamily="18" charset="0"/>
              </a:rPr>
              <a:t>πλειονότητά </a:t>
            </a:r>
            <a:r>
              <a:rPr lang="el-GR" sz="2800" dirty="0" smtClean="0">
                <a:solidFill>
                  <a:schemeClr val="tx1"/>
                </a:solidFill>
                <a:latin typeface="Times New Roman" panose="02020603050405020304" pitchFamily="18" charset="0"/>
                <a:cs typeface="Times New Roman" panose="02020603050405020304" pitchFamily="18" charset="0"/>
              </a:rPr>
              <a:t>άνω </a:t>
            </a:r>
            <a:r>
              <a:rPr lang="el-GR" sz="2800" dirty="0">
                <a:solidFill>
                  <a:schemeClr val="tx1"/>
                </a:solidFill>
                <a:latin typeface="Times New Roman" panose="02020603050405020304" pitchFamily="18" charset="0"/>
                <a:cs typeface="Times New Roman" panose="02020603050405020304" pitchFamily="18" charset="0"/>
              </a:rPr>
              <a:t>των 14 </a:t>
            </a:r>
            <a:r>
              <a:rPr lang="el-GR" sz="2800" dirty="0" smtClean="0">
                <a:solidFill>
                  <a:schemeClr val="tx1"/>
                </a:solidFill>
                <a:latin typeface="Times New Roman" panose="02020603050405020304" pitchFamily="18" charset="0"/>
                <a:cs typeface="Times New Roman" panose="02020603050405020304" pitchFamily="18" charset="0"/>
              </a:rPr>
              <a:t>ετών προέρχονται </a:t>
            </a:r>
            <a:r>
              <a:rPr lang="el-GR" sz="2800" dirty="0">
                <a:solidFill>
                  <a:schemeClr val="tx1"/>
                </a:solidFill>
                <a:latin typeface="Times New Roman" panose="02020603050405020304" pitchFamily="18" charset="0"/>
                <a:cs typeface="Times New Roman" panose="02020603050405020304" pitchFamily="18" charset="0"/>
              </a:rPr>
              <a:t>κυρίως από το Πακιστάν</a:t>
            </a:r>
            <a:r>
              <a:rPr lang="el-GR" sz="2800" dirty="0" smtClean="0">
                <a:solidFill>
                  <a:schemeClr val="tx1"/>
                </a:solidFill>
                <a:latin typeface="Times New Roman" panose="02020603050405020304" pitchFamily="18" charset="0"/>
                <a:cs typeface="Times New Roman" panose="02020603050405020304" pitchFamily="18" charset="0"/>
              </a:rPr>
              <a:t>, το </a:t>
            </a:r>
            <a:r>
              <a:rPr lang="el-GR" sz="2800" dirty="0">
                <a:solidFill>
                  <a:schemeClr val="tx1"/>
                </a:solidFill>
                <a:latin typeface="Times New Roman" panose="02020603050405020304" pitchFamily="18" charset="0"/>
                <a:cs typeface="Times New Roman" panose="02020603050405020304" pitchFamily="18" charset="0"/>
              </a:rPr>
              <a:t>Αφγανιστάν, και τη Συρία.</a:t>
            </a:r>
          </a:p>
          <a:p>
            <a:pPr>
              <a:buClr>
                <a:srgbClr val="006699"/>
              </a:buClr>
              <a:buFont typeface="Wingdings" panose="05000000000000000000" pitchFamily="2" charset="2"/>
              <a:buChar char="Ø"/>
            </a:pPr>
            <a:endParaRPr lang="el-GR" dirty="0" smtClean="0">
              <a:solidFill>
                <a:schemeClr val="tx1"/>
              </a:solidFill>
            </a:endParaRPr>
          </a:p>
          <a:p>
            <a:endParaRPr lang="el-GR" dirty="0">
              <a:solidFill>
                <a:schemeClr val="tx1"/>
              </a:solidFill>
            </a:endParaRPr>
          </a:p>
        </p:txBody>
      </p:sp>
      <p:pic>
        <p:nvPicPr>
          <p:cNvPr id="6" name="Εικόνα 5"/>
          <p:cNvPicPr>
            <a:picLocks noChangeAspect="1"/>
          </p:cNvPicPr>
          <p:nvPr/>
        </p:nvPicPr>
        <p:blipFill>
          <a:blip r:embed="rId2"/>
          <a:stretch>
            <a:fillRect/>
          </a:stretch>
        </p:blipFill>
        <p:spPr>
          <a:xfrm>
            <a:off x="8696644" y="1"/>
            <a:ext cx="3001718" cy="1790700"/>
          </a:xfrm>
          <a:prstGeom prst="rect">
            <a:avLst/>
          </a:prstGeom>
        </p:spPr>
      </p:pic>
    </p:spTree>
    <p:extLst>
      <p:ext uri="{BB962C8B-B14F-4D97-AF65-F5344CB8AC3E}">
        <p14:creationId xmlns:p14="http://schemas.microsoft.com/office/powerpoint/2010/main" val="611288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639793"/>
            <a:ext cx="11231880" cy="1150907"/>
          </a:xfrm>
        </p:spPr>
        <p:txBody>
          <a:bodyPr/>
          <a:lstStyle/>
          <a:p>
            <a:r>
              <a:rPr lang="el-GR" dirty="0" smtClean="0">
                <a:solidFill>
                  <a:srgbClr val="C00000"/>
                </a:solidFill>
              </a:rPr>
              <a:t>Οι πρόσφυγες μαθητές</a:t>
            </a:r>
            <a:endParaRPr lang="el-GR" dirty="0">
              <a:solidFill>
                <a:srgbClr val="C00000"/>
              </a:solidFill>
            </a:endParaRPr>
          </a:p>
        </p:txBody>
      </p:sp>
      <p:sp>
        <p:nvSpPr>
          <p:cNvPr id="3" name="Θέση περιεχομένου 2"/>
          <p:cNvSpPr>
            <a:spLocks noGrp="1"/>
          </p:cNvSpPr>
          <p:nvPr>
            <p:ph idx="1"/>
          </p:nvPr>
        </p:nvSpPr>
        <p:spPr>
          <a:xfrm>
            <a:off x="457200" y="1825624"/>
            <a:ext cx="11231880" cy="4544695"/>
          </a:xfrm>
          <a:effectLst>
            <a:outerShdw blurRad="50800" dist="38100" dir="8100000" algn="tr" rotWithShape="0">
              <a:prstClr val="black">
                <a:alpha val="40000"/>
              </a:prstClr>
            </a:outerShdw>
          </a:effectLst>
        </p:spPr>
        <p:txBody>
          <a:bodyPr>
            <a:noAutofit/>
          </a:bodyPr>
          <a:lstStyle/>
          <a:p>
            <a:pPr algn="just">
              <a:buClr>
                <a:schemeClr val="accent2"/>
              </a:buClr>
              <a:buFont typeface="Wingdings" panose="05000000000000000000" pitchFamily="2" charset="2"/>
              <a:buChar char="Ø"/>
            </a:pPr>
            <a:r>
              <a:rPr lang="el-GR" dirty="0" smtClean="0">
                <a:solidFill>
                  <a:schemeClr val="tx1"/>
                </a:solidFill>
                <a:latin typeface="Times New Roman" panose="02020603050405020304" pitchFamily="18" charset="0"/>
                <a:cs typeface="Times New Roman" panose="02020603050405020304" pitchFamily="18" charset="0"/>
              </a:rPr>
              <a:t>Πληθυσμός ασταθής </a:t>
            </a:r>
            <a:r>
              <a:rPr lang="el-GR" dirty="0">
                <a:solidFill>
                  <a:schemeClr val="tx1"/>
                </a:solidFill>
                <a:latin typeface="Times New Roman" panose="02020603050405020304" pitchFamily="18" charset="0"/>
                <a:cs typeface="Times New Roman" panose="02020603050405020304" pitchFamily="18" charset="0"/>
              </a:rPr>
              <a:t>ως προς </a:t>
            </a:r>
            <a:r>
              <a:rPr lang="el-GR" dirty="0" smtClean="0">
                <a:solidFill>
                  <a:schemeClr val="tx1"/>
                </a:solidFill>
                <a:latin typeface="Times New Roman" panose="02020603050405020304" pitchFamily="18" charset="0"/>
                <a:cs typeface="Times New Roman" panose="02020603050405020304" pitchFamily="18" charset="0"/>
              </a:rPr>
              <a:t>τον αριθμό</a:t>
            </a:r>
            <a:r>
              <a:rPr lang="el-GR" dirty="0">
                <a:solidFill>
                  <a:schemeClr val="tx1"/>
                </a:solidFill>
                <a:latin typeface="Times New Roman" panose="02020603050405020304" pitchFamily="18" charset="0"/>
                <a:cs typeface="Times New Roman" panose="02020603050405020304" pitchFamily="18" charset="0"/>
              </a:rPr>
              <a:t>, τον τόπο </a:t>
            </a:r>
            <a:r>
              <a:rPr lang="el-GR" dirty="0" smtClean="0">
                <a:solidFill>
                  <a:schemeClr val="tx1"/>
                </a:solidFill>
                <a:latin typeface="Times New Roman" panose="02020603050405020304" pitchFamily="18" charset="0"/>
                <a:cs typeface="Times New Roman" panose="02020603050405020304" pitchFamily="18" charset="0"/>
              </a:rPr>
              <a:t>και τις συνθήκες διαμονής </a:t>
            </a:r>
            <a:r>
              <a:rPr lang="el-GR" dirty="0">
                <a:solidFill>
                  <a:schemeClr val="tx1"/>
                </a:solidFill>
                <a:latin typeface="Times New Roman" panose="02020603050405020304" pitchFamily="18" charset="0"/>
                <a:cs typeface="Times New Roman" panose="02020603050405020304" pitchFamily="18" charset="0"/>
              </a:rPr>
              <a:t>στη </a:t>
            </a:r>
            <a:r>
              <a:rPr lang="el-GR" dirty="0" smtClean="0">
                <a:solidFill>
                  <a:schemeClr val="tx1"/>
                </a:solidFill>
                <a:latin typeface="Times New Roman" panose="02020603050405020304" pitchFamily="18" charset="0"/>
                <a:cs typeface="Times New Roman" panose="02020603050405020304" pitchFamily="18" charset="0"/>
              </a:rPr>
              <a:t>χώρα.</a:t>
            </a:r>
          </a:p>
          <a:p>
            <a:pPr algn="just">
              <a:buClr>
                <a:schemeClr val="accent2"/>
              </a:buClr>
              <a:buFont typeface="Wingdings" panose="05000000000000000000" pitchFamily="2" charset="2"/>
              <a:buChar char="Ø"/>
            </a:pPr>
            <a:r>
              <a:rPr lang="el-GR" dirty="0">
                <a:solidFill>
                  <a:schemeClr val="tx1"/>
                </a:solidFill>
                <a:latin typeface="Times New Roman" panose="02020603050405020304" pitchFamily="18" charset="0"/>
                <a:cs typeface="Times New Roman" panose="02020603050405020304" pitchFamily="18" charset="0"/>
              </a:rPr>
              <a:t>Δ</a:t>
            </a:r>
            <a:r>
              <a:rPr lang="el-GR" dirty="0" smtClean="0">
                <a:solidFill>
                  <a:schemeClr val="tx1"/>
                </a:solidFill>
                <a:latin typeface="Times New Roman" panose="02020603050405020304" pitchFamily="18" charset="0"/>
                <a:cs typeface="Times New Roman" panose="02020603050405020304" pitchFamily="18" charset="0"/>
              </a:rPr>
              <a:t>ιαφορετικές εθνικότητες.</a:t>
            </a:r>
            <a:endParaRPr lang="el-GR" dirty="0">
              <a:solidFill>
                <a:schemeClr val="tx1"/>
              </a:solidFill>
              <a:latin typeface="Times New Roman" panose="02020603050405020304" pitchFamily="18" charset="0"/>
              <a:cs typeface="Times New Roman" panose="02020603050405020304" pitchFamily="18" charset="0"/>
            </a:endParaRPr>
          </a:p>
          <a:p>
            <a:pPr algn="just">
              <a:buClr>
                <a:schemeClr val="accent2"/>
              </a:buClr>
              <a:buFont typeface="Wingdings" panose="05000000000000000000" pitchFamily="2" charset="2"/>
              <a:buChar char="Ø"/>
            </a:pPr>
            <a:r>
              <a:rPr lang="el-GR" dirty="0" smtClean="0">
                <a:solidFill>
                  <a:schemeClr val="tx1"/>
                </a:solidFill>
                <a:latin typeface="Times New Roman" panose="02020603050405020304" pitchFamily="18" charset="0"/>
                <a:cs typeface="Times New Roman" panose="02020603050405020304" pitchFamily="18" charset="0"/>
              </a:rPr>
              <a:t>Διαφορετικά κοινωνικά και πολιτισμικά χαρακτηριστικά.</a:t>
            </a:r>
            <a:endParaRPr lang="el-GR" dirty="0">
              <a:solidFill>
                <a:schemeClr val="tx1"/>
              </a:solidFill>
              <a:latin typeface="Times New Roman" panose="02020603050405020304" pitchFamily="18" charset="0"/>
              <a:cs typeface="Times New Roman" panose="02020603050405020304" pitchFamily="18" charset="0"/>
            </a:endParaRPr>
          </a:p>
          <a:p>
            <a:pPr algn="just">
              <a:buClr>
                <a:schemeClr val="accent2"/>
              </a:buClr>
              <a:buFont typeface="Wingdings" panose="05000000000000000000" pitchFamily="2" charset="2"/>
              <a:buChar char="Ø"/>
            </a:pPr>
            <a:r>
              <a:rPr lang="el-GR" dirty="0" smtClean="0">
                <a:solidFill>
                  <a:schemeClr val="tx1"/>
                </a:solidFill>
                <a:latin typeface="Times New Roman" panose="02020603050405020304" pitchFamily="18" charset="0"/>
                <a:cs typeface="Times New Roman" panose="02020603050405020304" pitchFamily="18" charset="0"/>
              </a:rPr>
              <a:t>Διαφορετικό οικονομικό και μορφωτικό κεφάλαιο.</a:t>
            </a:r>
            <a:endParaRPr lang="el-GR" dirty="0">
              <a:solidFill>
                <a:schemeClr val="tx1"/>
              </a:solidFill>
              <a:latin typeface="Times New Roman" panose="02020603050405020304" pitchFamily="18" charset="0"/>
              <a:cs typeface="Times New Roman" panose="02020603050405020304" pitchFamily="18" charset="0"/>
            </a:endParaRPr>
          </a:p>
          <a:p>
            <a:pPr algn="just">
              <a:buClr>
                <a:schemeClr val="accent2"/>
              </a:buClr>
              <a:buFont typeface="Wingdings" panose="05000000000000000000" pitchFamily="2" charset="2"/>
              <a:buChar char="Ø"/>
            </a:pPr>
            <a:r>
              <a:rPr lang="el-GR" smtClean="0">
                <a:solidFill>
                  <a:schemeClr val="tx1"/>
                </a:solidFill>
                <a:latin typeface="Times New Roman" panose="02020603050405020304" pitchFamily="18" charset="0"/>
                <a:cs typeface="Times New Roman" panose="02020603050405020304" pitchFamily="18" charset="0"/>
              </a:rPr>
              <a:t>Βρίσκονται </a:t>
            </a:r>
            <a:r>
              <a:rPr lang="el-GR" dirty="0" smtClean="0">
                <a:solidFill>
                  <a:schemeClr val="tx1"/>
                </a:solidFill>
                <a:latin typeface="Times New Roman" panose="02020603050405020304" pitchFamily="18" charset="0"/>
                <a:cs typeface="Times New Roman" panose="02020603050405020304" pitchFamily="18" charset="0"/>
              </a:rPr>
              <a:t>σε μετάβαση </a:t>
            </a:r>
            <a:r>
              <a:rPr lang="el-GR" dirty="0">
                <a:solidFill>
                  <a:schemeClr val="tx1"/>
                </a:solidFill>
                <a:latin typeface="Times New Roman" panose="02020603050405020304" pitchFamily="18" charset="0"/>
                <a:cs typeface="Times New Roman" panose="02020603050405020304" pitchFamily="18" charset="0"/>
              </a:rPr>
              <a:t>από </a:t>
            </a:r>
            <a:r>
              <a:rPr lang="el-GR" dirty="0" smtClean="0">
                <a:solidFill>
                  <a:schemeClr val="tx1"/>
                </a:solidFill>
                <a:latin typeface="Times New Roman" panose="02020603050405020304" pitchFamily="18" charset="0"/>
                <a:cs typeface="Times New Roman" panose="02020603050405020304" pitchFamily="18" charset="0"/>
              </a:rPr>
              <a:t>μία εμπόλεμη κατάσταση </a:t>
            </a:r>
            <a:r>
              <a:rPr lang="el-GR" dirty="0">
                <a:solidFill>
                  <a:schemeClr val="tx1"/>
                </a:solidFill>
                <a:latin typeface="Times New Roman" panose="02020603050405020304" pitchFamily="18" charset="0"/>
                <a:cs typeface="Times New Roman" panose="02020603050405020304" pitchFamily="18" charset="0"/>
              </a:rPr>
              <a:t>σε </a:t>
            </a:r>
            <a:r>
              <a:rPr lang="el-GR" dirty="0" smtClean="0">
                <a:solidFill>
                  <a:schemeClr val="tx1"/>
                </a:solidFill>
                <a:latin typeface="Times New Roman" panose="02020603050405020304" pitchFamily="18" charset="0"/>
                <a:cs typeface="Times New Roman" panose="02020603050405020304" pitchFamily="18" charset="0"/>
              </a:rPr>
              <a:t>μια κανονικότητα. </a:t>
            </a:r>
          </a:p>
          <a:p>
            <a:pPr algn="just">
              <a:buClr>
                <a:schemeClr val="accent2"/>
              </a:buClr>
              <a:buFont typeface="Wingdings" panose="05000000000000000000" pitchFamily="2" charset="2"/>
              <a:buChar char="Ø"/>
            </a:pPr>
            <a:r>
              <a:rPr lang="el-GR" dirty="0" smtClean="0">
                <a:solidFill>
                  <a:schemeClr val="tx1"/>
                </a:solidFill>
                <a:latin typeface="Times New Roman" panose="02020603050405020304" pitchFamily="18" charset="0"/>
                <a:cs typeface="Times New Roman" panose="02020603050405020304" pitchFamily="18" charset="0"/>
              </a:rPr>
              <a:t>Οι συμπεριφορές τους σχετίζονται με το άγχος και το ψυχικό τραύμα. </a:t>
            </a:r>
            <a:endParaRPr lang="el-GR" dirty="0">
              <a:solidFill>
                <a:schemeClr val="tx1"/>
              </a:solidFill>
              <a:latin typeface="Times New Roman" panose="02020603050405020304" pitchFamily="18" charset="0"/>
              <a:cs typeface="Times New Roman" panose="02020603050405020304" pitchFamily="18" charset="0"/>
            </a:endParaRPr>
          </a:p>
          <a:p>
            <a:pPr algn="just">
              <a:buClr>
                <a:schemeClr val="accent2"/>
              </a:buClr>
              <a:buFont typeface="Wingdings" panose="05000000000000000000" pitchFamily="2" charset="2"/>
              <a:buChar char="Ø"/>
            </a:pPr>
            <a:r>
              <a:rPr lang="el-GR" dirty="0" smtClean="0">
                <a:solidFill>
                  <a:schemeClr val="tx1"/>
                </a:solidFill>
                <a:latin typeface="Times New Roman" panose="02020603050405020304" pitchFamily="18" charset="0"/>
                <a:cs typeface="Times New Roman" panose="02020603050405020304" pitchFamily="18" charset="0"/>
              </a:rPr>
              <a:t>Διαφορετικά ζητούμενα </a:t>
            </a:r>
            <a:r>
              <a:rPr lang="el-GR" dirty="0">
                <a:solidFill>
                  <a:schemeClr val="tx1"/>
                </a:solidFill>
                <a:latin typeface="Times New Roman" panose="02020603050405020304" pitchFamily="18" charset="0"/>
                <a:cs typeface="Times New Roman" panose="02020603050405020304" pitchFamily="18" charset="0"/>
              </a:rPr>
              <a:t>από </a:t>
            </a:r>
            <a:r>
              <a:rPr lang="el-GR" dirty="0" smtClean="0">
                <a:solidFill>
                  <a:schemeClr val="tx1"/>
                </a:solidFill>
                <a:latin typeface="Times New Roman" panose="02020603050405020304" pitchFamily="18" charset="0"/>
                <a:cs typeface="Times New Roman" panose="02020603050405020304" pitchFamily="18" charset="0"/>
              </a:rPr>
              <a:t>την εκπαίδευση.</a:t>
            </a:r>
            <a:endParaRPr lang="el-GR" dirty="0">
              <a:solidFill>
                <a:schemeClr val="tx1"/>
              </a:solidFill>
              <a:latin typeface="Times New Roman" panose="02020603050405020304" pitchFamily="18" charset="0"/>
              <a:cs typeface="Times New Roman" panose="02020603050405020304" pitchFamily="18" charset="0"/>
            </a:endParaRPr>
          </a:p>
          <a:p>
            <a:pPr marL="0" indent="0" algn="just">
              <a:buClr>
                <a:srgbClr val="006699"/>
              </a:buClr>
              <a:buNone/>
            </a:pPr>
            <a:endParaRPr lang="el-GR"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0" y="6185653"/>
            <a:ext cx="12192000" cy="369332"/>
          </a:xfrm>
          <a:prstGeom prst="rect">
            <a:avLst/>
          </a:prstGeom>
          <a:solidFill>
            <a:schemeClr val="accent2"/>
          </a:solidFill>
          <a:ln>
            <a:solidFill>
              <a:schemeClr val="tx2"/>
            </a:solidFill>
          </a:ln>
        </p:spPr>
        <p:txBody>
          <a:bodyPr wrap="square" rtlCol="0">
            <a:spAutoFit/>
          </a:bodyPr>
          <a:lstStyle/>
          <a:p>
            <a:endParaRPr lang="el-GR" dirty="0" err="1" smtClean="0"/>
          </a:p>
        </p:txBody>
      </p:sp>
      <p:pic>
        <p:nvPicPr>
          <p:cNvPr id="4" name="Εικόνα 3"/>
          <p:cNvPicPr>
            <a:picLocks noChangeAspect="1"/>
          </p:cNvPicPr>
          <p:nvPr/>
        </p:nvPicPr>
        <p:blipFill>
          <a:blip r:embed="rId2"/>
          <a:stretch>
            <a:fillRect/>
          </a:stretch>
        </p:blipFill>
        <p:spPr>
          <a:xfrm>
            <a:off x="5768855" y="854017"/>
            <a:ext cx="1211043" cy="722458"/>
          </a:xfrm>
          <a:prstGeom prst="rect">
            <a:avLst/>
          </a:prstGeom>
        </p:spPr>
      </p:pic>
    </p:spTree>
    <p:extLst>
      <p:ext uri="{BB962C8B-B14F-4D97-AF65-F5344CB8AC3E}">
        <p14:creationId xmlns:p14="http://schemas.microsoft.com/office/powerpoint/2010/main" val="4130467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731520" y="639793"/>
            <a:ext cx="10957560" cy="1150907"/>
          </a:xfrm>
        </p:spPr>
        <p:txBody>
          <a:bodyPr/>
          <a:lstStyle/>
          <a:p>
            <a:r>
              <a:rPr lang="el-GR" sz="3600" dirty="0" smtClean="0">
                <a:solidFill>
                  <a:schemeClr val="accent2"/>
                </a:solidFill>
                <a:latin typeface="Times New Roman" panose="02020603050405020304" pitchFamily="18" charset="0"/>
                <a:cs typeface="Times New Roman" panose="02020603050405020304" pitchFamily="18" charset="0"/>
              </a:rPr>
              <a:t>Στόχος</a:t>
            </a:r>
            <a:r>
              <a:rPr lang="el-GR" dirty="0" smtClean="0"/>
              <a:t> </a:t>
            </a:r>
            <a:endParaRPr lang="el-GR" dirty="0"/>
          </a:p>
        </p:txBody>
      </p:sp>
      <p:sp>
        <p:nvSpPr>
          <p:cNvPr id="3" name="Θέση περιεχομένου 2"/>
          <p:cNvSpPr>
            <a:spLocks noGrp="1"/>
          </p:cNvSpPr>
          <p:nvPr>
            <p:ph idx="1"/>
          </p:nvPr>
        </p:nvSpPr>
        <p:spPr>
          <a:xfrm>
            <a:off x="457200" y="1825624"/>
            <a:ext cx="11231880" cy="4544695"/>
          </a:xfrm>
          <a:effectLst>
            <a:outerShdw blurRad="50800" dist="38100" dir="5400000" algn="t" rotWithShape="0">
              <a:prstClr val="black">
                <a:alpha val="40000"/>
              </a:prstClr>
            </a:outerShdw>
          </a:effectLst>
        </p:spPr>
        <p:txBody>
          <a:bodyPr>
            <a:noAutofit/>
          </a:bodyPr>
          <a:lstStyle/>
          <a:p>
            <a:pPr algn="just">
              <a:buClr>
                <a:schemeClr val="accent2"/>
              </a:buClr>
              <a:buFont typeface="Wingdings" panose="05000000000000000000" pitchFamily="2" charset="2"/>
              <a:buChar char="Ø"/>
            </a:pPr>
            <a:r>
              <a:rPr lang="el-GR" dirty="0" smtClean="0">
                <a:solidFill>
                  <a:schemeClr val="tx1"/>
                </a:solidFill>
                <a:latin typeface="Times New Roman" panose="02020603050405020304" pitchFamily="18" charset="0"/>
                <a:cs typeface="Times New Roman" panose="02020603050405020304" pitchFamily="18" charset="0"/>
              </a:rPr>
              <a:t>Η διασφάλιση </a:t>
            </a:r>
            <a:r>
              <a:rPr lang="el-GR" dirty="0">
                <a:solidFill>
                  <a:schemeClr val="tx1"/>
                </a:solidFill>
                <a:latin typeface="Times New Roman" panose="02020603050405020304" pitchFamily="18" charset="0"/>
                <a:cs typeface="Times New Roman" panose="02020603050405020304" pitchFamily="18" charset="0"/>
              </a:rPr>
              <a:t>ψυχολογικής υποστήριξης και η σταδιακή ένταξη των προσφυγόπουλων στο </a:t>
            </a:r>
            <a:r>
              <a:rPr lang="el-GR" dirty="0" smtClean="0">
                <a:solidFill>
                  <a:schemeClr val="tx1"/>
                </a:solidFill>
                <a:latin typeface="Times New Roman" panose="02020603050405020304" pitchFamily="18" charset="0"/>
                <a:cs typeface="Times New Roman" panose="02020603050405020304" pitchFamily="18" charset="0"/>
              </a:rPr>
              <a:t>ελληνικό εκπαιδευτικό </a:t>
            </a:r>
            <a:r>
              <a:rPr lang="el-GR" dirty="0">
                <a:solidFill>
                  <a:schemeClr val="tx1"/>
                </a:solidFill>
                <a:latin typeface="Times New Roman" panose="02020603050405020304" pitchFamily="18" charset="0"/>
                <a:cs typeface="Times New Roman" panose="02020603050405020304" pitchFamily="18" charset="0"/>
              </a:rPr>
              <a:t>σύστημα ή στο εκπαιδευτικό σύστημα άλλης ευρωπαϊκής χώρας σε </a:t>
            </a:r>
            <a:r>
              <a:rPr lang="el-GR" dirty="0" smtClean="0">
                <a:solidFill>
                  <a:schemeClr val="tx1"/>
                </a:solidFill>
                <a:latin typeface="Times New Roman" panose="02020603050405020304" pitchFamily="18" charset="0"/>
                <a:cs typeface="Times New Roman" panose="02020603050405020304" pitchFamily="18" charset="0"/>
              </a:rPr>
              <a:t>περίπτωση μετεγκατάστασής </a:t>
            </a:r>
            <a:r>
              <a:rPr lang="el-GR" dirty="0">
                <a:solidFill>
                  <a:schemeClr val="tx1"/>
                </a:solidFill>
                <a:latin typeface="Times New Roman" panose="02020603050405020304" pitchFamily="18" charset="0"/>
                <a:cs typeface="Times New Roman" panose="02020603050405020304" pitchFamily="18" charset="0"/>
              </a:rPr>
              <a:t>τους</a:t>
            </a:r>
            <a:r>
              <a:rPr lang="el-GR" dirty="0" smtClean="0">
                <a:solidFill>
                  <a:schemeClr val="tx1"/>
                </a:solidFill>
                <a:latin typeface="Times New Roman" panose="02020603050405020304" pitchFamily="18" charset="0"/>
                <a:cs typeface="Times New Roman" panose="02020603050405020304" pitchFamily="18" charset="0"/>
              </a:rPr>
              <a:t>.</a:t>
            </a:r>
          </a:p>
          <a:p>
            <a:pPr algn="just">
              <a:buClr>
                <a:schemeClr val="accent2"/>
              </a:buClr>
              <a:buFont typeface="Wingdings" panose="05000000000000000000" pitchFamily="2" charset="2"/>
              <a:buChar char="Ø"/>
            </a:pPr>
            <a:r>
              <a:rPr lang="el-GR" dirty="0">
                <a:solidFill>
                  <a:schemeClr val="tx1"/>
                </a:solidFill>
                <a:latin typeface="Times New Roman" panose="02020603050405020304" pitchFamily="18" charset="0"/>
                <a:cs typeface="Times New Roman" panose="02020603050405020304" pitchFamily="18" charset="0"/>
              </a:rPr>
              <a:t>Επικοινωνία των εκπαιδευτικών με τους γονείς πρόσφυγες και η συμμετοχή τους στην σχολική </a:t>
            </a:r>
            <a:r>
              <a:rPr lang="el-GR" dirty="0" smtClean="0">
                <a:solidFill>
                  <a:schemeClr val="tx1"/>
                </a:solidFill>
                <a:latin typeface="Times New Roman" panose="02020603050405020304" pitchFamily="18" charset="0"/>
                <a:cs typeface="Times New Roman" panose="02020603050405020304" pitchFamily="18" charset="0"/>
              </a:rPr>
              <a:t>ζωή. </a:t>
            </a:r>
          </a:p>
          <a:p>
            <a:pPr algn="just">
              <a:buClr>
                <a:schemeClr val="accent2"/>
              </a:buClr>
              <a:buFont typeface="Wingdings" panose="05000000000000000000" pitchFamily="2" charset="2"/>
              <a:buChar char="Ø"/>
            </a:pPr>
            <a:r>
              <a:rPr lang="el-GR" dirty="0" smtClean="0">
                <a:solidFill>
                  <a:schemeClr val="tx1"/>
                </a:solidFill>
                <a:latin typeface="Times New Roman" panose="02020603050405020304" pitchFamily="18" charset="0"/>
                <a:cs typeface="Times New Roman" panose="02020603050405020304" pitchFamily="18" charset="0"/>
              </a:rPr>
              <a:t>Θετική </a:t>
            </a:r>
            <a:r>
              <a:rPr lang="el-GR" dirty="0">
                <a:solidFill>
                  <a:schemeClr val="tx1"/>
                </a:solidFill>
                <a:latin typeface="Times New Roman" panose="02020603050405020304" pitchFamily="18" charset="0"/>
                <a:cs typeface="Times New Roman" panose="02020603050405020304" pitchFamily="18" charset="0"/>
              </a:rPr>
              <a:t>ενεργοποίηση της τοπικής κοινότητας γύρω από το σχολείο. </a:t>
            </a:r>
            <a:endParaRPr lang="el-GR" dirty="0" smtClean="0">
              <a:solidFill>
                <a:schemeClr val="tx1"/>
              </a:solidFill>
              <a:latin typeface="Times New Roman" panose="02020603050405020304" pitchFamily="18" charset="0"/>
              <a:cs typeface="Times New Roman" panose="02020603050405020304" pitchFamily="18" charset="0"/>
            </a:endParaRPr>
          </a:p>
          <a:p>
            <a:pPr algn="just">
              <a:buClr>
                <a:schemeClr val="accent2"/>
              </a:buClr>
              <a:buFont typeface="Wingdings" panose="05000000000000000000" pitchFamily="2" charset="2"/>
              <a:buChar char="Ø"/>
            </a:pPr>
            <a:r>
              <a:rPr lang="el-GR" dirty="0" smtClean="0">
                <a:solidFill>
                  <a:schemeClr val="tx1"/>
                </a:solidFill>
                <a:latin typeface="Times New Roman" panose="02020603050405020304" pitchFamily="18" charset="0"/>
                <a:cs typeface="Times New Roman" panose="02020603050405020304" pitchFamily="18" charset="0"/>
              </a:rPr>
              <a:t>Η κοινωνική ένταξη και η ενσωμάτωση</a:t>
            </a:r>
            <a:r>
              <a:rPr lang="el-GR" dirty="0" smtClean="0">
                <a:solidFill>
                  <a:schemeClr val="accent2"/>
                </a:solidFill>
                <a:latin typeface="Times New Roman" panose="02020603050405020304" pitchFamily="18" charset="0"/>
                <a:cs typeface="Times New Roman" panose="02020603050405020304" pitchFamily="18" charset="0"/>
              </a:rPr>
              <a:t>. </a:t>
            </a:r>
            <a:endParaRPr lang="el-GR" dirty="0">
              <a:solidFill>
                <a:schemeClr val="accent2"/>
              </a:solidFill>
              <a:latin typeface="Times New Roman" panose="02020603050405020304" pitchFamily="18" charset="0"/>
              <a:cs typeface="Times New Roman" panose="02020603050405020304" pitchFamily="18" charset="0"/>
            </a:endParaRPr>
          </a:p>
          <a:p>
            <a:pPr marL="0" indent="0" algn="just">
              <a:buClr>
                <a:srgbClr val="006699"/>
              </a:buClr>
              <a:buNone/>
            </a:pPr>
            <a:endParaRPr lang="el-GR" dirty="0">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0" y="5181600"/>
            <a:ext cx="12192000" cy="1676400"/>
          </a:xfrm>
          <a:prstGeom prst="rect">
            <a:avLst/>
          </a:prstGeom>
          <a:solidFill>
            <a:schemeClr val="accent2"/>
          </a:solidFill>
          <a:ln>
            <a:solidFill>
              <a:schemeClr val="tx2"/>
            </a:solidFill>
          </a:ln>
        </p:spPr>
        <p:txBody>
          <a:bodyPr wrap="square" rtlCol="0">
            <a:spAutoFit/>
          </a:bodyPr>
          <a:lstStyle/>
          <a:p>
            <a:endParaRPr lang="el-GR" dirty="0" err="1" smtClean="0"/>
          </a:p>
        </p:txBody>
      </p:sp>
    </p:spTree>
    <p:extLst>
      <p:ext uri="{BB962C8B-B14F-4D97-AF65-F5344CB8AC3E}">
        <p14:creationId xmlns:p14="http://schemas.microsoft.com/office/powerpoint/2010/main" val="33116415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639793"/>
            <a:ext cx="11231880" cy="1150907"/>
          </a:xfrm>
        </p:spPr>
        <p:txBody>
          <a:bodyPr/>
          <a:lstStyle/>
          <a:p>
            <a:r>
              <a:rPr lang="el-GR" dirty="0" smtClean="0"/>
              <a:t> </a:t>
            </a:r>
            <a:r>
              <a:rPr lang="el-GR" dirty="0" smtClean="0">
                <a:solidFill>
                  <a:schemeClr val="accent2"/>
                </a:solidFill>
              </a:rPr>
              <a:t>Συνήθεις συμπεριφορές  προσφύγων μαθητών </a:t>
            </a:r>
            <a:endParaRPr lang="el-GR" dirty="0">
              <a:solidFill>
                <a:schemeClr val="accent2"/>
              </a:solidFill>
            </a:endParaRPr>
          </a:p>
        </p:txBody>
      </p:sp>
      <p:sp>
        <p:nvSpPr>
          <p:cNvPr id="3" name="Θέση περιεχομένου 2"/>
          <p:cNvSpPr>
            <a:spLocks noGrp="1"/>
          </p:cNvSpPr>
          <p:nvPr>
            <p:ph idx="1"/>
          </p:nvPr>
        </p:nvSpPr>
        <p:spPr>
          <a:xfrm>
            <a:off x="457200" y="1825624"/>
            <a:ext cx="11231880" cy="4544695"/>
          </a:xfrm>
          <a:effectLst>
            <a:outerShdw blurRad="50800" dist="38100" dir="5400000" algn="t" rotWithShape="0">
              <a:prstClr val="black">
                <a:alpha val="40000"/>
              </a:prstClr>
            </a:outerShdw>
          </a:effectLst>
        </p:spPr>
        <p:txBody>
          <a:bodyPr>
            <a:noAutofit/>
          </a:bodyPr>
          <a:lstStyle/>
          <a:p>
            <a:pPr algn="just">
              <a:buClr>
                <a:schemeClr val="accent2"/>
              </a:buClr>
              <a:buFont typeface="Wingdings" panose="05000000000000000000" pitchFamily="2" charset="2"/>
              <a:buChar char="Ø"/>
            </a:pPr>
            <a:r>
              <a:rPr lang="el-GR" dirty="0">
                <a:solidFill>
                  <a:schemeClr val="tx1"/>
                </a:solidFill>
                <a:latin typeface="Times New Roman" panose="02020603050405020304" pitchFamily="18" charset="0"/>
                <a:cs typeface="Times New Roman" panose="02020603050405020304" pitchFamily="18" charset="0"/>
              </a:rPr>
              <a:t>Αναβίωση </a:t>
            </a:r>
            <a:r>
              <a:rPr lang="el-GR" dirty="0" smtClean="0">
                <a:solidFill>
                  <a:schemeClr val="tx1"/>
                </a:solidFill>
                <a:latin typeface="Times New Roman" panose="02020603050405020304" pitchFamily="18" charset="0"/>
                <a:cs typeface="Times New Roman" panose="02020603050405020304" pitchFamily="18" charset="0"/>
              </a:rPr>
              <a:t>γεγονότων</a:t>
            </a:r>
          </a:p>
          <a:p>
            <a:pPr algn="just">
              <a:buClr>
                <a:schemeClr val="accent2"/>
              </a:buClr>
              <a:buFont typeface="Wingdings" panose="05000000000000000000" pitchFamily="2" charset="2"/>
              <a:buChar char="Ø"/>
            </a:pPr>
            <a:r>
              <a:rPr lang="el-GR" dirty="0">
                <a:solidFill>
                  <a:schemeClr val="tx1"/>
                </a:solidFill>
                <a:latin typeface="Times New Roman" panose="02020603050405020304" pitchFamily="18" charset="0"/>
                <a:cs typeface="Times New Roman" panose="02020603050405020304" pitchFamily="18" charset="0"/>
              </a:rPr>
              <a:t>Αποστασιοποίηση </a:t>
            </a:r>
            <a:r>
              <a:rPr lang="el-GR" dirty="0" smtClean="0">
                <a:solidFill>
                  <a:schemeClr val="tx1"/>
                </a:solidFill>
                <a:latin typeface="Times New Roman" panose="02020603050405020304" pitchFamily="18" charset="0"/>
                <a:cs typeface="Times New Roman" panose="02020603050405020304" pitchFamily="18" charset="0"/>
              </a:rPr>
              <a:t>και δυσκολίες συγκέντρωσης</a:t>
            </a:r>
          </a:p>
          <a:p>
            <a:pPr algn="just">
              <a:buClr>
                <a:schemeClr val="accent2"/>
              </a:buClr>
              <a:buFont typeface="Wingdings" panose="05000000000000000000" pitchFamily="2" charset="2"/>
              <a:buChar char="Ø"/>
            </a:pPr>
            <a:r>
              <a:rPr lang="el-GR" dirty="0" smtClean="0">
                <a:solidFill>
                  <a:schemeClr val="tx1"/>
                </a:solidFill>
                <a:latin typeface="Times New Roman" panose="02020603050405020304" pitchFamily="18" charset="0"/>
                <a:cs typeface="Times New Roman" panose="02020603050405020304" pitchFamily="18" charset="0"/>
              </a:rPr>
              <a:t>Αποφυγή</a:t>
            </a:r>
          </a:p>
          <a:p>
            <a:pPr algn="just">
              <a:buClr>
                <a:schemeClr val="accent2"/>
              </a:buClr>
              <a:buFont typeface="Wingdings" panose="05000000000000000000" pitchFamily="2" charset="2"/>
              <a:buChar char="Ø"/>
            </a:pPr>
            <a:r>
              <a:rPr lang="el-GR" dirty="0">
                <a:solidFill>
                  <a:schemeClr val="tx1"/>
                </a:solidFill>
                <a:latin typeface="Times New Roman" panose="02020603050405020304" pitchFamily="18" charset="0"/>
                <a:cs typeface="Times New Roman" panose="02020603050405020304" pitchFamily="18" charset="0"/>
              </a:rPr>
              <a:t>Επιθετική </a:t>
            </a:r>
            <a:r>
              <a:rPr lang="el-GR" dirty="0" smtClean="0">
                <a:solidFill>
                  <a:schemeClr val="tx1"/>
                </a:solidFill>
                <a:latin typeface="Times New Roman" panose="02020603050405020304" pitchFamily="18" charset="0"/>
                <a:cs typeface="Times New Roman" panose="02020603050405020304" pitchFamily="18" charset="0"/>
              </a:rPr>
              <a:t>συμπεριφορά</a:t>
            </a:r>
          </a:p>
          <a:p>
            <a:pPr algn="just">
              <a:buClr>
                <a:schemeClr val="accent2"/>
              </a:buClr>
              <a:buFont typeface="Wingdings" panose="05000000000000000000" pitchFamily="2" charset="2"/>
              <a:buChar char="Ø"/>
            </a:pPr>
            <a:r>
              <a:rPr lang="el-GR" dirty="0">
                <a:solidFill>
                  <a:schemeClr val="tx1"/>
                </a:solidFill>
                <a:latin typeface="Times New Roman" panose="02020603050405020304" pitchFamily="18" charset="0"/>
                <a:cs typeface="Times New Roman" panose="02020603050405020304" pitchFamily="18" charset="0"/>
              </a:rPr>
              <a:t>Ακραία εγρήγορση, οξυθυμία </a:t>
            </a:r>
            <a:r>
              <a:rPr lang="el-GR" dirty="0" smtClean="0">
                <a:solidFill>
                  <a:schemeClr val="tx1"/>
                </a:solidFill>
                <a:latin typeface="Times New Roman" panose="02020603050405020304" pitchFamily="18" charset="0"/>
                <a:cs typeface="Times New Roman" panose="02020603050405020304" pitchFamily="18" charset="0"/>
              </a:rPr>
              <a:t>ή υπερεγρήγορση</a:t>
            </a:r>
          </a:p>
          <a:p>
            <a:pPr algn="just">
              <a:buClr>
                <a:schemeClr val="accent2"/>
              </a:buClr>
              <a:buFont typeface="Wingdings" panose="05000000000000000000" pitchFamily="2" charset="2"/>
              <a:buChar char="Ø"/>
            </a:pPr>
            <a:r>
              <a:rPr lang="el-GR" dirty="0" smtClean="0">
                <a:solidFill>
                  <a:schemeClr val="tx1"/>
                </a:solidFill>
                <a:latin typeface="Times New Roman" panose="02020603050405020304" pitchFamily="18" charset="0"/>
                <a:cs typeface="Times New Roman" panose="02020603050405020304" pitchFamily="18" charset="0"/>
              </a:rPr>
              <a:t>Μαθησιακές δυσκολίες</a:t>
            </a:r>
          </a:p>
          <a:p>
            <a:pPr algn="just">
              <a:buClr>
                <a:schemeClr val="accent2"/>
              </a:buClr>
              <a:buFont typeface="Wingdings" panose="05000000000000000000" pitchFamily="2" charset="2"/>
              <a:buChar char="Ø"/>
            </a:pPr>
            <a:r>
              <a:rPr lang="el-GR" dirty="0" smtClean="0">
                <a:solidFill>
                  <a:schemeClr val="tx1"/>
                </a:solidFill>
                <a:latin typeface="Times New Roman" panose="02020603050405020304" pitchFamily="18" charset="0"/>
                <a:cs typeface="Times New Roman" panose="02020603050405020304" pitchFamily="18" charset="0"/>
              </a:rPr>
              <a:t>Φόβος</a:t>
            </a:r>
          </a:p>
          <a:p>
            <a:pPr algn="just">
              <a:buClr>
                <a:schemeClr val="accent2"/>
              </a:buClr>
              <a:buFont typeface="Wingdings" panose="05000000000000000000" pitchFamily="2" charset="2"/>
              <a:buChar char="Ø"/>
            </a:pPr>
            <a:r>
              <a:rPr lang="el-GR" dirty="0">
                <a:solidFill>
                  <a:schemeClr val="tx1"/>
                </a:solidFill>
                <a:latin typeface="Times New Roman" panose="02020603050405020304" pitchFamily="18" charset="0"/>
                <a:cs typeface="Times New Roman" panose="02020603050405020304" pitchFamily="18" charset="0"/>
              </a:rPr>
              <a:t>Έντονη έλλειψη αυτοπεποίθησης </a:t>
            </a:r>
            <a:r>
              <a:rPr lang="el-GR" dirty="0" smtClean="0">
                <a:solidFill>
                  <a:schemeClr val="tx1"/>
                </a:solidFill>
                <a:latin typeface="Times New Roman" panose="02020603050405020304" pitchFamily="18" charset="0"/>
                <a:cs typeface="Times New Roman" panose="02020603050405020304" pitchFamily="18" charset="0"/>
              </a:rPr>
              <a:t>και αυτοεκτίμησης</a:t>
            </a:r>
          </a:p>
          <a:p>
            <a:pPr algn="just">
              <a:buClr>
                <a:schemeClr val="accent2"/>
              </a:buClr>
              <a:buFont typeface="Wingdings" panose="05000000000000000000" pitchFamily="2" charset="2"/>
              <a:buChar char="Ø"/>
            </a:pPr>
            <a:r>
              <a:rPr lang="el-GR" dirty="0">
                <a:solidFill>
                  <a:schemeClr val="tx1"/>
                </a:solidFill>
                <a:latin typeface="Times New Roman" panose="02020603050405020304" pitchFamily="18" charset="0"/>
                <a:cs typeface="Times New Roman" panose="02020603050405020304" pitchFamily="18" charset="0"/>
              </a:rPr>
              <a:t>Παλινδρομική συμπεριφορά</a:t>
            </a:r>
          </a:p>
          <a:p>
            <a:pPr algn="just">
              <a:buClr>
                <a:schemeClr val="accent2"/>
              </a:buClr>
              <a:buFont typeface="Wingdings" panose="05000000000000000000" pitchFamily="2" charset="2"/>
              <a:buChar char="Ø"/>
            </a:pPr>
            <a:r>
              <a:rPr lang="el-GR" dirty="0">
                <a:solidFill>
                  <a:schemeClr val="tx1"/>
                </a:solidFill>
                <a:latin typeface="Times New Roman" panose="02020603050405020304" pitchFamily="18" charset="0"/>
                <a:cs typeface="Times New Roman" panose="02020603050405020304" pitchFamily="18" charset="0"/>
              </a:rPr>
              <a:t>Σωματικοί πόνοι </a:t>
            </a:r>
            <a:r>
              <a:rPr lang="el-GR" dirty="0" smtClean="0">
                <a:solidFill>
                  <a:schemeClr val="tx1"/>
                </a:solidFill>
                <a:latin typeface="Times New Roman" panose="02020603050405020304" pitchFamily="18" charset="0"/>
                <a:cs typeface="Times New Roman" panose="02020603050405020304" pitchFamily="18" charset="0"/>
              </a:rPr>
              <a:t>/σωματικές </a:t>
            </a:r>
            <a:r>
              <a:rPr lang="el-GR" dirty="0">
                <a:solidFill>
                  <a:schemeClr val="tx1"/>
                </a:solidFill>
                <a:latin typeface="Times New Roman" panose="02020603050405020304" pitchFamily="18" charset="0"/>
                <a:cs typeface="Times New Roman" panose="02020603050405020304" pitchFamily="18" charset="0"/>
              </a:rPr>
              <a:t>ενοχλήσεις</a:t>
            </a:r>
            <a:endParaRPr lang="el-GR" dirty="0" smtClean="0">
              <a:solidFill>
                <a:schemeClr val="tx1"/>
              </a:solidFill>
              <a:latin typeface="Times New Roman" panose="02020603050405020304" pitchFamily="18" charset="0"/>
              <a:cs typeface="Times New Roman" panose="02020603050405020304" pitchFamily="18" charset="0"/>
            </a:endParaRPr>
          </a:p>
          <a:p>
            <a:pPr marL="0" indent="0" algn="just">
              <a:buClr>
                <a:srgbClr val="006699"/>
              </a:buClr>
              <a:buNone/>
            </a:pPr>
            <a:r>
              <a:rPr lang="en-US" sz="1200" dirty="0" smtClean="0">
                <a:solidFill>
                  <a:schemeClr val="tx1"/>
                </a:solidFill>
                <a:latin typeface="Times New Roman" panose="02020603050405020304" pitchFamily="18" charset="0"/>
                <a:cs typeface="Times New Roman" panose="02020603050405020304" pitchFamily="18" charset="0"/>
                <a:hlinkClick r:id="rId2"/>
              </a:rPr>
              <a:t>https</a:t>
            </a:r>
            <a:r>
              <a:rPr lang="en-US" sz="1200" dirty="0">
                <a:solidFill>
                  <a:schemeClr val="tx1"/>
                </a:solidFill>
                <a:latin typeface="Times New Roman" panose="02020603050405020304" pitchFamily="18" charset="0"/>
                <a:cs typeface="Times New Roman" panose="02020603050405020304" pitchFamily="18" charset="0"/>
                <a:hlinkClick r:id="rId2"/>
              </a:rPr>
              <a:t>://</a:t>
            </a:r>
            <a:r>
              <a:rPr lang="en-US" sz="1200" dirty="0" smtClean="0">
                <a:solidFill>
                  <a:schemeClr val="tx1"/>
                </a:solidFill>
                <a:latin typeface="Times New Roman" panose="02020603050405020304" pitchFamily="18" charset="0"/>
                <a:cs typeface="Times New Roman" panose="02020603050405020304" pitchFamily="18" charset="0"/>
                <a:hlinkClick r:id="rId2"/>
              </a:rPr>
              <a:t>www.unhcr.org/gr/wp-content/uploads/sites/10/2019/09/UNHCR-Teaching-About-Refugees-Guidance-on-Stress-and-Trauma.pdf</a:t>
            </a:r>
            <a:endParaRPr lang="el-GR" sz="1200" dirty="0" smtClean="0">
              <a:solidFill>
                <a:schemeClr val="tx1"/>
              </a:solidFill>
              <a:latin typeface="Times New Roman" panose="02020603050405020304" pitchFamily="18" charset="0"/>
              <a:cs typeface="Times New Roman" panose="02020603050405020304" pitchFamily="18" charset="0"/>
            </a:endParaRPr>
          </a:p>
          <a:p>
            <a:pPr marL="0" indent="0" algn="just">
              <a:buClr>
                <a:srgbClr val="006699"/>
              </a:buClr>
              <a:buNone/>
            </a:pPr>
            <a:endParaRPr lang="el-GR" sz="1200" dirty="0">
              <a:solidFill>
                <a:schemeClr val="tx1"/>
              </a:solidFill>
              <a:latin typeface="Times New Roman" panose="02020603050405020304" pitchFamily="18" charset="0"/>
              <a:cs typeface="Times New Roman" panose="02020603050405020304" pitchFamily="18" charset="0"/>
            </a:endParaRPr>
          </a:p>
        </p:txBody>
      </p:sp>
      <p:pic>
        <p:nvPicPr>
          <p:cNvPr id="4" name="Εικόνα 3"/>
          <p:cNvPicPr>
            <a:picLocks noChangeAspect="1"/>
          </p:cNvPicPr>
          <p:nvPr/>
        </p:nvPicPr>
        <p:blipFill>
          <a:blip r:embed="rId3"/>
          <a:stretch>
            <a:fillRect/>
          </a:stretch>
        </p:blipFill>
        <p:spPr>
          <a:xfrm>
            <a:off x="7741347" y="2530193"/>
            <a:ext cx="3188484" cy="1902117"/>
          </a:xfrm>
          <a:prstGeom prst="rect">
            <a:avLst/>
          </a:prstGeom>
        </p:spPr>
      </p:pic>
    </p:spTree>
    <p:extLst>
      <p:ext uri="{BB962C8B-B14F-4D97-AF65-F5344CB8AC3E}">
        <p14:creationId xmlns:p14="http://schemas.microsoft.com/office/powerpoint/2010/main" val="4067781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731520" y="639793"/>
            <a:ext cx="10957560" cy="1150907"/>
          </a:xfrm>
        </p:spPr>
        <p:txBody>
          <a:bodyPr/>
          <a:lstStyle/>
          <a:p>
            <a:r>
              <a:rPr lang="el-GR" sz="3600" dirty="0" smtClean="0">
                <a:solidFill>
                  <a:schemeClr val="accent2"/>
                </a:solidFill>
                <a:latin typeface="Times New Roman" panose="02020603050405020304" pitchFamily="18" charset="0"/>
                <a:cs typeface="Times New Roman" panose="02020603050405020304" pitchFamily="18" charset="0"/>
              </a:rPr>
              <a:t>Τι μπορεί να κάνει ο εκπαιδευτικός</a:t>
            </a:r>
            <a:endParaRPr lang="el-GR" dirty="0">
              <a:solidFill>
                <a:schemeClr val="accent2"/>
              </a:solidFill>
            </a:endParaRPr>
          </a:p>
        </p:txBody>
      </p:sp>
      <p:sp>
        <p:nvSpPr>
          <p:cNvPr id="3" name="Θέση περιεχομένου 2"/>
          <p:cNvSpPr>
            <a:spLocks noGrp="1"/>
          </p:cNvSpPr>
          <p:nvPr>
            <p:ph idx="1"/>
          </p:nvPr>
        </p:nvSpPr>
        <p:spPr>
          <a:xfrm>
            <a:off x="457200" y="1825624"/>
            <a:ext cx="11460480" cy="4544695"/>
          </a:xfrm>
          <a:effectLst>
            <a:outerShdw blurRad="50800" dist="38100" dir="5400000" algn="t" rotWithShape="0">
              <a:prstClr val="black">
                <a:alpha val="40000"/>
              </a:prstClr>
            </a:outerShdw>
          </a:effectLst>
        </p:spPr>
        <p:txBody>
          <a:bodyPr>
            <a:noAutofit/>
          </a:bodyPr>
          <a:lstStyle/>
          <a:p>
            <a:pPr algn="just">
              <a:buClr>
                <a:schemeClr val="accent2"/>
              </a:buClr>
              <a:buFont typeface="Wingdings" panose="05000000000000000000" pitchFamily="2" charset="2"/>
              <a:buChar char="Ø"/>
            </a:pPr>
            <a:r>
              <a:rPr lang="el-GR" dirty="0" smtClean="0">
                <a:solidFill>
                  <a:srgbClr val="C00000"/>
                </a:solidFill>
                <a:latin typeface="Times New Roman" panose="02020603050405020304" pitchFamily="18" charset="0"/>
                <a:cs typeface="Times New Roman" panose="02020603050405020304" pitchFamily="18" charset="0"/>
              </a:rPr>
              <a:t>Διασφάλιση </a:t>
            </a:r>
            <a:r>
              <a:rPr lang="el-GR" dirty="0">
                <a:solidFill>
                  <a:srgbClr val="C00000"/>
                </a:solidFill>
                <a:latin typeface="Times New Roman" panose="02020603050405020304" pitchFamily="18" charset="0"/>
                <a:cs typeface="Times New Roman" panose="02020603050405020304" pitchFamily="18" charset="0"/>
              </a:rPr>
              <a:t>του δικαιώματος στην εκπαίδευση που συνιστά βασικό ανθρώπινο δικαίωμα κάθε παιδιού.</a:t>
            </a:r>
          </a:p>
          <a:p>
            <a:pPr algn="just">
              <a:buClr>
                <a:schemeClr val="accent2"/>
              </a:buClr>
              <a:buFont typeface="Wingdings" panose="05000000000000000000" pitchFamily="2" charset="2"/>
              <a:buChar char="Ø"/>
            </a:pPr>
            <a:r>
              <a:rPr lang="el-GR" dirty="0">
                <a:solidFill>
                  <a:srgbClr val="C00000"/>
                </a:solidFill>
                <a:latin typeface="Times New Roman" panose="02020603050405020304" pitchFamily="18" charset="0"/>
                <a:cs typeface="Times New Roman" panose="02020603050405020304" pitchFamily="18" charset="0"/>
              </a:rPr>
              <a:t>Δ</a:t>
            </a:r>
            <a:r>
              <a:rPr lang="el-GR" dirty="0" smtClean="0">
                <a:solidFill>
                  <a:srgbClr val="C00000"/>
                </a:solidFill>
                <a:latin typeface="Times New Roman" panose="02020603050405020304" pitchFamily="18" charset="0"/>
                <a:cs typeface="Times New Roman" panose="02020603050405020304" pitchFamily="18" charset="0"/>
              </a:rPr>
              <a:t>ημιουργία </a:t>
            </a:r>
            <a:r>
              <a:rPr lang="el-GR" dirty="0">
                <a:solidFill>
                  <a:srgbClr val="C00000"/>
                </a:solidFill>
                <a:latin typeface="Times New Roman" panose="02020603050405020304" pitchFamily="18" charset="0"/>
                <a:cs typeface="Times New Roman" panose="02020603050405020304" pitchFamily="18" charset="0"/>
              </a:rPr>
              <a:t>θετικού κλίματος αποδοχής που θα </a:t>
            </a:r>
            <a:r>
              <a:rPr lang="el-GR" dirty="0" smtClean="0">
                <a:solidFill>
                  <a:srgbClr val="C00000"/>
                </a:solidFill>
                <a:latin typeface="Times New Roman" panose="02020603050405020304" pitchFamily="18" charset="0"/>
                <a:cs typeface="Times New Roman" panose="02020603050405020304" pitchFamily="18" charset="0"/>
              </a:rPr>
              <a:t>ενισχύει </a:t>
            </a:r>
            <a:r>
              <a:rPr lang="el-GR" dirty="0">
                <a:solidFill>
                  <a:srgbClr val="C00000"/>
                </a:solidFill>
                <a:latin typeface="Times New Roman" panose="02020603050405020304" pitchFamily="18" charset="0"/>
                <a:cs typeface="Times New Roman" panose="02020603050405020304" pitchFamily="18" charset="0"/>
              </a:rPr>
              <a:t>την ένταξη των παιδιών των προσφύγων στις σχολικές δραστηριότητες, την κοινωνικοποίησή τους και την αμοιβαία αποδοχή. </a:t>
            </a:r>
          </a:p>
          <a:p>
            <a:pPr algn="just">
              <a:buClr>
                <a:schemeClr val="accent2"/>
              </a:buClr>
              <a:buFont typeface="Wingdings" panose="05000000000000000000" pitchFamily="2" charset="2"/>
              <a:buChar char="Ø"/>
            </a:pPr>
            <a:r>
              <a:rPr lang="el-GR" dirty="0" smtClean="0">
                <a:solidFill>
                  <a:schemeClr val="tx1"/>
                </a:solidFill>
                <a:latin typeface="Times New Roman" panose="02020603050405020304" pitchFamily="18" charset="0"/>
                <a:cs typeface="Times New Roman" panose="02020603050405020304" pitchFamily="18" charset="0"/>
              </a:rPr>
              <a:t>Στήριξη </a:t>
            </a:r>
            <a:r>
              <a:rPr lang="el-GR" dirty="0">
                <a:solidFill>
                  <a:schemeClr val="tx1"/>
                </a:solidFill>
                <a:latin typeface="Times New Roman" panose="02020603050405020304" pitchFamily="18" charset="0"/>
                <a:cs typeface="Times New Roman" panose="02020603050405020304" pitchFamily="18" charset="0"/>
              </a:rPr>
              <a:t>των </a:t>
            </a:r>
            <a:r>
              <a:rPr lang="el-GR" dirty="0" smtClean="0">
                <a:solidFill>
                  <a:schemeClr val="tx1"/>
                </a:solidFill>
                <a:latin typeface="Times New Roman" panose="02020603050405020304" pitchFamily="18" charset="0"/>
                <a:cs typeface="Times New Roman" panose="02020603050405020304" pitchFamily="18" charset="0"/>
              </a:rPr>
              <a:t>παιδιών ώστε </a:t>
            </a:r>
            <a:r>
              <a:rPr lang="el-GR" dirty="0">
                <a:solidFill>
                  <a:schemeClr val="tx1"/>
                </a:solidFill>
                <a:latin typeface="Times New Roman" panose="02020603050405020304" pitchFamily="18" charset="0"/>
                <a:cs typeface="Times New Roman" panose="02020603050405020304" pitchFamily="18" charset="0"/>
              </a:rPr>
              <a:t>να προλάβουν τους </a:t>
            </a:r>
            <a:r>
              <a:rPr lang="el-GR" dirty="0" smtClean="0">
                <a:solidFill>
                  <a:schemeClr val="tx1"/>
                </a:solidFill>
                <a:latin typeface="Times New Roman" panose="02020603050405020304" pitchFamily="18" charset="0"/>
                <a:cs typeface="Times New Roman" panose="02020603050405020304" pitchFamily="18" charset="0"/>
              </a:rPr>
              <a:t>συνομήλικούς  </a:t>
            </a:r>
            <a:r>
              <a:rPr lang="el-GR" dirty="0">
                <a:solidFill>
                  <a:schemeClr val="tx1"/>
                </a:solidFill>
                <a:latin typeface="Times New Roman" panose="02020603050405020304" pitchFamily="18" charset="0"/>
                <a:cs typeface="Times New Roman" panose="02020603050405020304" pitchFamily="18" charset="0"/>
              </a:rPr>
              <a:t>τους </a:t>
            </a:r>
            <a:r>
              <a:rPr lang="el-GR" dirty="0" smtClean="0">
                <a:solidFill>
                  <a:schemeClr val="tx1"/>
                </a:solidFill>
                <a:latin typeface="Times New Roman" panose="02020603050405020304" pitchFamily="18" charset="0"/>
                <a:cs typeface="Times New Roman" panose="02020603050405020304" pitchFamily="18" charset="0"/>
              </a:rPr>
              <a:t>στα μαθήματα.</a:t>
            </a:r>
          </a:p>
          <a:p>
            <a:pPr algn="just">
              <a:buClr>
                <a:schemeClr val="accent2"/>
              </a:buClr>
              <a:buFont typeface="Wingdings" panose="05000000000000000000" pitchFamily="2" charset="2"/>
              <a:buChar char="Ø"/>
            </a:pPr>
            <a:r>
              <a:rPr lang="el-GR" dirty="0" smtClean="0">
                <a:solidFill>
                  <a:schemeClr val="tx1"/>
                </a:solidFill>
                <a:latin typeface="Times New Roman" panose="02020603050405020304" pitchFamily="18" charset="0"/>
                <a:cs typeface="Times New Roman" panose="02020603050405020304" pitchFamily="18" charset="0"/>
              </a:rPr>
              <a:t>Παρότρυνση για </a:t>
            </a:r>
            <a:r>
              <a:rPr lang="el-GR" dirty="0">
                <a:solidFill>
                  <a:schemeClr val="tx1"/>
                </a:solidFill>
                <a:latin typeface="Times New Roman" panose="02020603050405020304" pitchFamily="18" charset="0"/>
                <a:cs typeface="Times New Roman" panose="02020603050405020304" pitchFamily="18" charset="0"/>
              </a:rPr>
              <a:t>αθλήματα και εξωσχολικές δραστηριότητες, ώστε </a:t>
            </a:r>
            <a:r>
              <a:rPr lang="el-GR" dirty="0" smtClean="0">
                <a:solidFill>
                  <a:schemeClr val="tx1"/>
                </a:solidFill>
                <a:latin typeface="Times New Roman" panose="02020603050405020304" pitchFamily="18" charset="0"/>
                <a:cs typeface="Times New Roman" panose="02020603050405020304" pitchFamily="18" charset="0"/>
              </a:rPr>
              <a:t>να μην </a:t>
            </a:r>
            <a:r>
              <a:rPr lang="el-GR" dirty="0">
                <a:solidFill>
                  <a:schemeClr val="tx1"/>
                </a:solidFill>
                <a:latin typeface="Times New Roman" panose="02020603050405020304" pitchFamily="18" charset="0"/>
                <a:cs typeface="Times New Roman" panose="02020603050405020304" pitchFamily="18" charset="0"/>
              </a:rPr>
              <a:t>αποκλειστούν από τη σχολική κοινότητα. </a:t>
            </a:r>
            <a:endParaRPr lang="el-GR" dirty="0" smtClean="0">
              <a:solidFill>
                <a:schemeClr val="tx1"/>
              </a:solidFill>
              <a:latin typeface="Times New Roman" panose="02020603050405020304" pitchFamily="18" charset="0"/>
              <a:cs typeface="Times New Roman" panose="02020603050405020304" pitchFamily="18" charset="0"/>
            </a:endParaRPr>
          </a:p>
          <a:p>
            <a:pPr algn="just">
              <a:buClr>
                <a:schemeClr val="accent2"/>
              </a:buClr>
              <a:buFont typeface="Wingdings" panose="05000000000000000000" pitchFamily="2" charset="2"/>
              <a:buChar char="Ø"/>
            </a:pPr>
            <a:r>
              <a:rPr lang="el-GR" dirty="0" smtClean="0">
                <a:solidFill>
                  <a:schemeClr val="tx1"/>
                </a:solidFill>
                <a:latin typeface="Times New Roman" panose="02020603050405020304" pitchFamily="18" charset="0"/>
                <a:cs typeface="Times New Roman" panose="02020603050405020304" pitchFamily="18" charset="0"/>
              </a:rPr>
              <a:t>Συνεχής </a:t>
            </a:r>
            <a:r>
              <a:rPr lang="el-GR" dirty="0">
                <a:solidFill>
                  <a:schemeClr val="tx1"/>
                </a:solidFill>
                <a:latin typeface="Times New Roman" panose="02020603050405020304" pitchFamily="18" charset="0"/>
                <a:cs typeface="Times New Roman" panose="02020603050405020304" pitchFamily="18" charset="0"/>
              </a:rPr>
              <a:t>αξιολόγηση της εφαρμογής των δράσεων, </a:t>
            </a:r>
            <a:r>
              <a:rPr lang="el-GR" dirty="0" smtClean="0">
                <a:solidFill>
                  <a:schemeClr val="tx1"/>
                </a:solidFill>
                <a:latin typeface="Times New Roman" panose="02020603050405020304" pitchFamily="18" charset="0"/>
                <a:cs typeface="Times New Roman" panose="02020603050405020304" pitchFamily="18" charset="0"/>
              </a:rPr>
              <a:t>για την εκτίμηση της κατάστασης και την προσαρμογή </a:t>
            </a:r>
            <a:r>
              <a:rPr lang="el-GR" dirty="0">
                <a:solidFill>
                  <a:schemeClr val="tx1"/>
                </a:solidFill>
                <a:latin typeface="Times New Roman" panose="02020603050405020304" pitchFamily="18" charset="0"/>
                <a:cs typeface="Times New Roman" panose="02020603050405020304" pitchFamily="18" charset="0"/>
              </a:rPr>
              <a:t>των εργαλείων </a:t>
            </a:r>
            <a:r>
              <a:rPr lang="el-GR" dirty="0" smtClean="0">
                <a:solidFill>
                  <a:schemeClr val="tx1"/>
                </a:solidFill>
                <a:latin typeface="Times New Roman" panose="02020603050405020304" pitchFamily="18" charset="0"/>
                <a:cs typeface="Times New Roman" panose="02020603050405020304" pitchFamily="18" charset="0"/>
              </a:rPr>
              <a:t>και των στόχων</a:t>
            </a:r>
            <a:r>
              <a:rPr lang="el-GR" dirty="0">
                <a:solidFill>
                  <a:schemeClr val="tx1"/>
                </a:solidFill>
                <a:latin typeface="Times New Roman" panose="02020603050405020304" pitchFamily="18" charset="0"/>
                <a:cs typeface="Times New Roman" panose="02020603050405020304" pitchFamily="18" charset="0"/>
              </a:rPr>
              <a:t>. </a:t>
            </a:r>
            <a:endParaRPr lang="el-GR" dirty="0" smtClean="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0" y="6126480"/>
            <a:ext cx="12192000" cy="369332"/>
          </a:xfrm>
          <a:prstGeom prst="rect">
            <a:avLst/>
          </a:prstGeom>
          <a:solidFill>
            <a:schemeClr val="accent2"/>
          </a:solidFill>
          <a:ln>
            <a:solidFill>
              <a:schemeClr val="tx2"/>
            </a:solidFill>
          </a:ln>
        </p:spPr>
        <p:txBody>
          <a:bodyPr wrap="square" rtlCol="0">
            <a:spAutoFit/>
          </a:bodyPr>
          <a:lstStyle/>
          <a:p>
            <a:endParaRPr lang="el-GR" dirty="0" err="1" smtClean="0"/>
          </a:p>
        </p:txBody>
      </p:sp>
    </p:spTree>
    <p:extLst>
      <p:ext uri="{BB962C8B-B14F-4D97-AF65-F5344CB8AC3E}">
        <p14:creationId xmlns:p14="http://schemas.microsoft.com/office/powerpoint/2010/main" val="3480531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Πρότυπο κατακόρυφης σχεδίασης για κείμενο">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3246518_TF03460611" id="{ADBB4B27-81A8-4131-80C8-E0E501FD2EE2}" vid="{77FD08BE-E2D4-4659-AC16-FA438312BC7D}"/>
    </a:ext>
  </a:extLst>
</a:theme>
</file>

<file path=ppt/theme/theme2.xml><?xml version="1.0" encoding="utf-8"?>
<a:theme xmlns:a="http://schemas.openxmlformats.org/drawingml/2006/main" name="Θέμα του Offic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1BD8E5-A18E-435C-B431-90A6B59F4B6F}">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40262f94-9f35-4ac3-9a90-690165a166b7"/>
    <ds:schemaRef ds:uri="a4f35948-e619-41b3-aa29-22878b09cfd2"/>
    <ds:schemaRef ds:uri="http://www.w3.org/XML/1998/namespace"/>
    <ds:schemaRef ds:uri="http://purl.org/dc/dcmitype/"/>
  </ds:schemaRefs>
</ds:datastoreItem>
</file>

<file path=customXml/itemProps2.xml><?xml version="1.0" encoding="utf-8"?>
<ds:datastoreItem xmlns:ds="http://schemas.openxmlformats.org/officeDocument/2006/customXml" ds:itemID="{05EEE0F9-7BC9-4998-8617-7CC115AD97E2}">
  <ds:schemaRefs>
    <ds:schemaRef ds:uri="http://schemas.microsoft.com/sharepoint/v3/contenttype/forms"/>
  </ds:schemaRefs>
</ds:datastoreItem>
</file>

<file path=customXml/itemProps3.xml><?xml version="1.0" encoding="utf-8"?>
<ds:datastoreItem xmlns:ds="http://schemas.openxmlformats.org/officeDocument/2006/customXml" ds:itemID="{4BEBB951-DE64-4CB8-9E1C-184A357AD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395</TotalTime>
  <Words>987</Words>
  <Application>Microsoft Office PowerPoint</Application>
  <PresentationFormat>Ευρεία οθόνη</PresentationFormat>
  <Paragraphs>129</Paragraphs>
  <Slides>15</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15</vt:i4>
      </vt:variant>
    </vt:vector>
  </HeadingPairs>
  <TitlesOfParts>
    <vt:vector size="21" baseType="lpstr">
      <vt:lpstr>Arial</vt:lpstr>
      <vt:lpstr>Calibri</vt:lpstr>
      <vt:lpstr>Times New Roman</vt:lpstr>
      <vt:lpstr>VAG-HurryPen</vt:lpstr>
      <vt:lpstr>Wingdings</vt:lpstr>
      <vt:lpstr>Πρότυπο κατακόρυφης σχεδίασης για κείμενο</vt:lpstr>
      <vt:lpstr>Η Επαγγελματική Ανάπτυξη των Καθηγητών των ΕΠΑΛ &amp; Ε.Κ για την Ομαλή Ενσωμάτωση των Προσφύγων Μαθητών </vt:lpstr>
      <vt:lpstr>Το προσφυγικό ζήτημα </vt:lpstr>
      <vt:lpstr>Το προσφυγικό ζήτημα </vt:lpstr>
      <vt:lpstr>Η προσφυγική κρίση </vt:lpstr>
      <vt:lpstr>Ο προσφυγικός πληθυσμός </vt:lpstr>
      <vt:lpstr>Οι πρόσφυγες μαθητές</vt:lpstr>
      <vt:lpstr>Στόχος </vt:lpstr>
      <vt:lpstr> Συνήθεις συμπεριφορές  προσφύγων μαθητών </vt:lpstr>
      <vt:lpstr>Τι μπορεί να κάνει ο εκπαιδευτικός</vt:lpstr>
      <vt:lpstr>Τι μπορεί να κάνει ο εκπαιδευτικός</vt:lpstr>
      <vt:lpstr>Η ένταξη στην Επαγγελματική Εκπαίδευση</vt:lpstr>
      <vt:lpstr>Εκπαιδευτικό Υλικό</vt:lpstr>
      <vt:lpstr>Εκπαιδευτικό Υλικό</vt:lpstr>
      <vt:lpstr>Εκπαιδευτικό Υλικό</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Επαγγελματική Ανάπτυξη των Καθηγητών των ΕΠΑΛ &amp; Ε.Κ για την Ομαλή Ενσωμάτωση των Προσφύγων Μαθητών</dc:title>
  <dc:creator>user</dc:creator>
  <cp:lastModifiedBy>user</cp:lastModifiedBy>
  <cp:revision>51</cp:revision>
  <dcterms:created xsi:type="dcterms:W3CDTF">2019-09-29T13:52:41Z</dcterms:created>
  <dcterms:modified xsi:type="dcterms:W3CDTF">2019-10-25T13:10:44Z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